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3" r:id="rId3"/>
    <p:sldId id="262" r:id="rId4"/>
    <p:sldId id="271" r:id="rId5"/>
    <p:sldId id="258" r:id="rId6"/>
    <p:sldId id="920" r:id="rId7"/>
    <p:sldId id="267" r:id="rId8"/>
    <p:sldId id="268" r:id="rId9"/>
    <p:sldId id="266" r:id="rId10"/>
    <p:sldId id="264" r:id="rId11"/>
    <p:sldId id="274" r:id="rId12"/>
    <p:sldId id="918" r:id="rId13"/>
    <p:sldId id="921" r:id="rId14"/>
    <p:sldId id="922" r:id="rId15"/>
    <p:sldId id="912" r:id="rId16"/>
    <p:sldId id="919" r:id="rId17"/>
    <p:sldId id="923" r:id="rId18"/>
    <p:sldId id="265" r:id="rId19"/>
    <p:sldId id="913" r:id="rId20"/>
    <p:sldId id="275" r:id="rId21"/>
    <p:sldId id="914" r:id="rId22"/>
    <p:sldId id="915" r:id="rId23"/>
    <p:sldId id="916" r:id="rId24"/>
    <p:sldId id="925" r:id="rId25"/>
    <p:sldId id="924" r:id="rId26"/>
    <p:sldId id="272" r:id="rId27"/>
    <p:sldId id="269" r:id="rId28"/>
    <p:sldId id="277" r:id="rId29"/>
    <p:sldId id="926" r:id="rId30"/>
    <p:sldId id="260" r:id="rId31"/>
    <p:sldId id="927" r:id="rId32"/>
    <p:sldId id="928" r:id="rId33"/>
    <p:sldId id="276" r:id="rId34"/>
    <p:sldId id="273" r:id="rId35"/>
    <p:sldId id="279" r:id="rId36"/>
    <p:sldId id="278" r:id="rId37"/>
    <p:sldId id="280" r:id="rId38"/>
    <p:sldId id="257" r:id="rId39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/>
    <p:restoredTop sz="94737"/>
  </p:normalViewPr>
  <p:slideViewPr>
    <p:cSldViewPr snapToGrid="0">
      <p:cViewPr>
        <p:scale>
          <a:sx n="100" d="100"/>
          <a:sy n="100" d="100"/>
        </p:scale>
        <p:origin x="72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F1C225-74F6-4051-B31A-FE2D07D7160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613992E-D22E-43B6-8914-021971CFFE8A}">
      <dgm:prSet/>
      <dgm:spPr/>
      <dgm:t>
        <a:bodyPr/>
        <a:lstStyle/>
        <a:p>
          <a:r>
            <a:rPr lang="en-DK"/>
            <a:t>KRYOSFÆREN</a:t>
          </a:r>
          <a:endParaRPr lang="en-US"/>
        </a:p>
      </dgm:t>
    </dgm:pt>
    <dgm:pt modelId="{FD3795B4-4667-4B6E-921D-4C2EA4FF4C83}" type="parTrans" cxnId="{B62AEF75-CD3C-440B-8DA0-C891A1B546D1}">
      <dgm:prSet/>
      <dgm:spPr/>
      <dgm:t>
        <a:bodyPr/>
        <a:lstStyle/>
        <a:p>
          <a:endParaRPr lang="en-US"/>
        </a:p>
      </dgm:t>
    </dgm:pt>
    <dgm:pt modelId="{1E53D2C9-5F2F-46E4-BD98-E027A29A1739}" type="sibTrans" cxnId="{B62AEF75-CD3C-440B-8DA0-C891A1B546D1}">
      <dgm:prSet/>
      <dgm:spPr/>
      <dgm:t>
        <a:bodyPr/>
        <a:lstStyle/>
        <a:p>
          <a:endParaRPr lang="en-US"/>
        </a:p>
      </dgm:t>
    </dgm:pt>
    <dgm:pt modelId="{CDD42906-BC5D-460D-A84A-7AF0CFD54E7D}">
      <dgm:prSet/>
      <dgm:spPr/>
      <dgm:t>
        <a:bodyPr/>
        <a:lstStyle/>
        <a:p>
          <a:r>
            <a:rPr lang="en-DK" dirty="0"/>
            <a:t>Hvad er kryosfæren?</a:t>
          </a:r>
          <a:endParaRPr lang="en-US" dirty="0"/>
        </a:p>
      </dgm:t>
    </dgm:pt>
    <dgm:pt modelId="{020166B4-D6BE-4469-9839-20BFFF193EB7}" type="parTrans" cxnId="{17F08C0F-BCF4-43E6-B796-7C7934EFC303}">
      <dgm:prSet/>
      <dgm:spPr/>
      <dgm:t>
        <a:bodyPr/>
        <a:lstStyle/>
        <a:p>
          <a:endParaRPr lang="en-US"/>
        </a:p>
      </dgm:t>
    </dgm:pt>
    <dgm:pt modelId="{7B288F3F-A08D-43D2-80A6-50E722FE411C}" type="sibTrans" cxnId="{17F08C0F-BCF4-43E6-B796-7C7934EFC303}">
      <dgm:prSet/>
      <dgm:spPr/>
      <dgm:t>
        <a:bodyPr/>
        <a:lstStyle/>
        <a:p>
          <a:endParaRPr lang="en-US"/>
        </a:p>
      </dgm:t>
    </dgm:pt>
    <dgm:pt modelId="{47B58928-B3E4-4FFF-ACBC-04DBA37BEBBE}">
      <dgm:prSet/>
      <dgm:spPr/>
      <dgm:t>
        <a:bodyPr/>
        <a:lstStyle/>
        <a:p>
          <a:r>
            <a:rPr lang="en-DK" dirty="0"/>
            <a:t>Hvad kendetegner de forskellige dele af kryosfæren?</a:t>
          </a:r>
          <a:endParaRPr lang="en-US" dirty="0"/>
        </a:p>
      </dgm:t>
    </dgm:pt>
    <dgm:pt modelId="{60118316-746C-47A3-93E6-4EE670224ABB}" type="parTrans" cxnId="{67525DCB-054A-4630-9676-3B7FEEB483EA}">
      <dgm:prSet/>
      <dgm:spPr/>
      <dgm:t>
        <a:bodyPr/>
        <a:lstStyle/>
        <a:p>
          <a:endParaRPr lang="en-US"/>
        </a:p>
      </dgm:t>
    </dgm:pt>
    <dgm:pt modelId="{50FE75A9-4349-4139-A73C-5CFB80260AB8}" type="sibTrans" cxnId="{67525DCB-054A-4630-9676-3B7FEEB483EA}">
      <dgm:prSet/>
      <dgm:spPr/>
      <dgm:t>
        <a:bodyPr/>
        <a:lstStyle/>
        <a:p>
          <a:endParaRPr lang="en-US"/>
        </a:p>
      </dgm:t>
    </dgm:pt>
    <dgm:pt modelId="{5BB3E8C0-5D5A-43C0-ADFF-602AB39F180C}">
      <dgm:prSet/>
      <dgm:spPr/>
      <dgm:t>
        <a:bodyPr/>
        <a:lstStyle/>
        <a:p>
          <a:r>
            <a:rPr lang="en-DK"/>
            <a:t>HAVNIVEAUÆNDRINGER</a:t>
          </a:r>
          <a:endParaRPr lang="en-US"/>
        </a:p>
      </dgm:t>
    </dgm:pt>
    <dgm:pt modelId="{4F094D7D-6FC6-4354-8736-46E7A87CCDF7}" type="parTrans" cxnId="{7617ECF3-3794-4D5E-AC56-A327550668E4}">
      <dgm:prSet/>
      <dgm:spPr/>
      <dgm:t>
        <a:bodyPr/>
        <a:lstStyle/>
        <a:p>
          <a:endParaRPr lang="en-US"/>
        </a:p>
      </dgm:t>
    </dgm:pt>
    <dgm:pt modelId="{D548ED2B-D560-4ACE-A558-2ACF3A9C25A0}" type="sibTrans" cxnId="{7617ECF3-3794-4D5E-AC56-A327550668E4}">
      <dgm:prSet/>
      <dgm:spPr/>
      <dgm:t>
        <a:bodyPr/>
        <a:lstStyle/>
        <a:p>
          <a:endParaRPr lang="en-US"/>
        </a:p>
      </dgm:t>
    </dgm:pt>
    <dgm:pt modelId="{CD713CE7-01D7-4E44-B12F-4CEAA8C6B700}">
      <dgm:prSet/>
      <dgm:spPr/>
      <dgm:t>
        <a:bodyPr/>
        <a:lstStyle/>
        <a:p>
          <a:r>
            <a:rPr lang="en-DK"/>
            <a:t>Hvordan bidrager de forskellige dele af kryosfæren til havniveauændringer?</a:t>
          </a:r>
          <a:endParaRPr lang="en-US"/>
        </a:p>
      </dgm:t>
    </dgm:pt>
    <dgm:pt modelId="{C28BE1E2-90EE-4F84-A5EB-C4A28EF56F91}" type="parTrans" cxnId="{E179E5B6-27D5-4481-A176-F37011CB158D}">
      <dgm:prSet/>
      <dgm:spPr/>
      <dgm:t>
        <a:bodyPr/>
        <a:lstStyle/>
        <a:p>
          <a:endParaRPr lang="en-US"/>
        </a:p>
      </dgm:t>
    </dgm:pt>
    <dgm:pt modelId="{049560EB-4BCA-4A96-A954-59D45577D236}" type="sibTrans" cxnId="{E179E5B6-27D5-4481-A176-F37011CB158D}">
      <dgm:prSet/>
      <dgm:spPr/>
      <dgm:t>
        <a:bodyPr/>
        <a:lstStyle/>
        <a:p>
          <a:endParaRPr lang="en-US"/>
        </a:p>
      </dgm:t>
    </dgm:pt>
    <dgm:pt modelId="{54123BCE-1ABD-4F9F-B9D0-179B485B49C5}">
      <dgm:prSet/>
      <dgm:spPr/>
      <dgm:t>
        <a:bodyPr/>
        <a:lstStyle/>
        <a:p>
          <a:r>
            <a:rPr lang="en-DK"/>
            <a:t>“Havniveau-fingeraftryk”</a:t>
          </a:r>
          <a:endParaRPr lang="en-US"/>
        </a:p>
      </dgm:t>
    </dgm:pt>
    <dgm:pt modelId="{38A3C8A1-8853-4AF6-8558-C698E4807879}" type="parTrans" cxnId="{D3152C27-EA71-437E-97F7-52647193C0E0}">
      <dgm:prSet/>
      <dgm:spPr/>
      <dgm:t>
        <a:bodyPr/>
        <a:lstStyle/>
        <a:p>
          <a:endParaRPr lang="en-US"/>
        </a:p>
      </dgm:t>
    </dgm:pt>
    <dgm:pt modelId="{83417BE2-B4C0-4A91-A7A0-5B01D1E3BC26}" type="sibTrans" cxnId="{D3152C27-EA71-437E-97F7-52647193C0E0}">
      <dgm:prSet/>
      <dgm:spPr/>
      <dgm:t>
        <a:bodyPr/>
        <a:lstStyle/>
        <a:p>
          <a:endParaRPr lang="en-US"/>
        </a:p>
      </dgm:t>
    </dgm:pt>
    <dgm:pt modelId="{A03F4202-A1F0-4DC8-8B42-5F0C3D3C36CF}">
      <dgm:prSet/>
      <dgm:spPr/>
      <dgm:t>
        <a:bodyPr/>
        <a:lstStyle/>
        <a:p>
          <a:r>
            <a:rPr lang="en-DK"/>
            <a:t>FEEDBACK-MEKANISMER</a:t>
          </a:r>
          <a:endParaRPr lang="en-US"/>
        </a:p>
      </dgm:t>
    </dgm:pt>
    <dgm:pt modelId="{231FE300-2E65-4DE9-BD19-16101AFE3789}" type="parTrans" cxnId="{ECA92406-D6C1-43DD-9822-247E805B3B89}">
      <dgm:prSet/>
      <dgm:spPr/>
      <dgm:t>
        <a:bodyPr/>
        <a:lstStyle/>
        <a:p>
          <a:endParaRPr lang="en-US"/>
        </a:p>
      </dgm:t>
    </dgm:pt>
    <dgm:pt modelId="{412B820D-3BE9-4871-B631-BC28D59E2BE7}" type="sibTrans" cxnId="{ECA92406-D6C1-43DD-9822-247E805B3B89}">
      <dgm:prSet/>
      <dgm:spPr/>
      <dgm:t>
        <a:bodyPr/>
        <a:lstStyle/>
        <a:p>
          <a:endParaRPr lang="en-US"/>
        </a:p>
      </dgm:t>
    </dgm:pt>
    <dgm:pt modelId="{2967F389-F1E5-42B6-BEC2-BCE26BEC99E3}">
      <dgm:prSet/>
      <dgm:spPr/>
      <dgm:t>
        <a:bodyPr/>
        <a:lstStyle/>
        <a:p>
          <a:r>
            <a:rPr lang="en-DK"/>
            <a:t>Feedback-loop</a:t>
          </a:r>
          <a:endParaRPr lang="en-US"/>
        </a:p>
      </dgm:t>
    </dgm:pt>
    <dgm:pt modelId="{288C8E50-8713-46D4-9FE8-B1F41C4C71B8}" type="parTrans" cxnId="{46B7CBE3-6A28-4CA3-9AF7-F26C9ABAEBF4}">
      <dgm:prSet/>
      <dgm:spPr/>
      <dgm:t>
        <a:bodyPr/>
        <a:lstStyle/>
        <a:p>
          <a:endParaRPr lang="en-US"/>
        </a:p>
      </dgm:t>
    </dgm:pt>
    <dgm:pt modelId="{30D626BA-5C78-431E-83B9-B0D981CC56F5}" type="sibTrans" cxnId="{46B7CBE3-6A28-4CA3-9AF7-F26C9ABAEBF4}">
      <dgm:prSet/>
      <dgm:spPr/>
      <dgm:t>
        <a:bodyPr/>
        <a:lstStyle/>
        <a:p>
          <a:endParaRPr lang="en-US"/>
        </a:p>
      </dgm:t>
    </dgm:pt>
    <dgm:pt modelId="{20AFC70B-CB38-4497-B46A-D189E5B20A8B}">
      <dgm:prSet/>
      <dgm:spPr/>
      <dgm:t>
        <a:bodyPr/>
        <a:lstStyle/>
        <a:p>
          <a:r>
            <a:rPr lang="en-DK"/>
            <a:t>Feedback-loop i kryosfæren</a:t>
          </a:r>
          <a:endParaRPr lang="en-US"/>
        </a:p>
      </dgm:t>
    </dgm:pt>
    <dgm:pt modelId="{C623655C-811C-49C0-AA14-2994D7A8BA69}" type="parTrans" cxnId="{13CC92C7-1407-4559-8CDC-AE1630640B56}">
      <dgm:prSet/>
      <dgm:spPr/>
      <dgm:t>
        <a:bodyPr/>
        <a:lstStyle/>
        <a:p>
          <a:endParaRPr lang="en-US"/>
        </a:p>
      </dgm:t>
    </dgm:pt>
    <dgm:pt modelId="{803D95A8-B346-4991-AB49-866BC936E0D5}" type="sibTrans" cxnId="{13CC92C7-1407-4559-8CDC-AE1630640B56}">
      <dgm:prSet/>
      <dgm:spPr/>
      <dgm:t>
        <a:bodyPr/>
        <a:lstStyle/>
        <a:p>
          <a:endParaRPr lang="en-US"/>
        </a:p>
      </dgm:t>
    </dgm:pt>
    <dgm:pt modelId="{7EB12157-8934-C344-AA39-D8C480D9E711}" type="pres">
      <dgm:prSet presAssocID="{95F1C225-74F6-4051-B31A-FE2D07D7160A}" presName="linear" presStyleCnt="0">
        <dgm:presLayoutVars>
          <dgm:animLvl val="lvl"/>
          <dgm:resizeHandles val="exact"/>
        </dgm:presLayoutVars>
      </dgm:prSet>
      <dgm:spPr/>
    </dgm:pt>
    <dgm:pt modelId="{49968BAC-3ECA-1F4C-ABE8-54730F1365FB}" type="pres">
      <dgm:prSet presAssocID="{9613992E-D22E-43B6-8914-021971CFFE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3F37B8-E7E0-7041-A03B-8773E1249057}" type="pres">
      <dgm:prSet presAssocID="{9613992E-D22E-43B6-8914-021971CFFE8A}" presName="childText" presStyleLbl="revTx" presStyleIdx="0" presStyleCnt="3">
        <dgm:presLayoutVars>
          <dgm:bulletEnabled val="1"/>
        </dgm:presLayoutVars>
      </dgm:prSet>
      <dgm:spPr/>
    </dgm:pt>
    <dgm:pt modelId="{6BE35493-356B-4740-8A05-3BF7C31EA501}" type="pres">
      <dgm:prSet presAssocID="{5BB3E8C0-5D5A-43C0-ADFF-602AB39F18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E882B94-CDC9-CF4F-9307-3DA08937D9E7}" type="pres">
      <dgm:prSet presAssocID="{5BB3E8C0-5D5A-43C0-ADFF-602AB39F180C}" presName="childText" presStyleLbl="revTx" presStyleIdx="1" presStyleCnt="3">
        <dgm:presLayoutVars>
          <dgm:bulletEnabled val="1"/>
        </dgm:presLayoutVars>
      </dgm:prSet>
      <dgm:spPr/>
    </dgm:pt>
    <dgm:pt modelId="{629FDD00-7C88-5546-9519-B9DDA4F53E05}" type="pres">
      <dgm:prSet presAssocID="{A03F4202-A1F0-4DC8-8B42-5F0C3D3C36C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0869248-087D-0D4F-9510-226FA44839EB}" type="pres">
      <dgm:prSet presAssocID="{A03F4202-A1F0-4DC8-8B42-5F0C3D3C36C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ECA92406-D6C1-43DD-9822-247E805B3B89}" srcId="{95F1C225-74F6-4051-B31A-FE2D07D7160A}" destId="{A03F4202-A1F0-4DC8-8B42-5F0C3D3C36CF}" srcOrd="2" destOrd="0" parTransId="{231FE300-2E65-4DE9-BD19-16101AFE3789}" sibTransId="{412B820D-3BE9-4871-B631-BC28D59E2BE7}"/>
    <dgm:cxn modelId="{17F08C0F-BCF4-43E6-B796-7C7934EFC303}" srcId="{9613992E-D22E-43B6-8914-021971CFFE8A}" destId="{CDD42906-BC5D-460D-A84A-7AF0CFD54E7D}" srcOrd="0" destOrd="0" parTransId="{020166B4-D6BE-4469-9839-20BFFF193EB7}" sibTransId="{7B288F3F-A08D-43D2-80A6-50E722FE411C}"/>
    <dgm:cxn modelId="{6C3DC411-E4E3-994F-B115-977CD10D5D06}" type="presOf" srcId="{CD713CE7-01D7-4E44-B12F-4CEAA8C6B700}" destId="{EE882B94-CDC9-CF4F-9307-3DA08937D9E7}" srcOrd="0" destOrd="0" presId="urn:microsoft.com/office/officeart/2005/8/layout/vList2"/>
    <dgm:cxn modelId="{7F50C724-DA03-CF46-95D4-F8B06EBD0529}" type="presOf" srcId="{95F1C225-74F6-4051-B31A-FE2D07D7160A}" destId="{7EB12157-8934-C344-AA39-D8C480D9E711}" srcOrd="0" destOrd="0" presId="urn:microsoft.com/office/officeart/2005/8/layout/vList2"/>
    <dgm:cxn modelId="{D3152C27-EA71-437E-97F7-52647193C0E0}" srcId="{5BB3E8C0-5D5A-43C0-ADFF-602AB39F180C}" destId="{54123BCE-1ABD-4F9F-B9D0-179B485B49C5}" srcOrd="1" destOrd="0" parTransId="{38A3C8A1-8853-4AF6-8558-C698E4807879}" sibTransId="{83417BE2-B4C0-4A91-A7A0-5B01D1E3BC26}"/>
    <dgm:cxn modelId="{DCFBD328-2074-7847-818A-173EFB6D7637}" type="presOf" srcId="{A03F4202-A1F0-4DC8-8B42-5F0C3D3C36CF}" destId="{629FDD00-7C88-5546-9519-B9DDA4F53E05}" srcOrd="0" destOrd="0" presId="urn:microsoft.com/office/officeart/2005/8/layout/vList2"/>
    <dgm:cxn modelId="{E37B2233-602A-B74B-85C3-03CA10B6DCA9}" type="presOf" srcId="{20AFC70B-CB38-4497-B46A-D189E5B20A8B}" destId="{E0869248-087D-0D4F-9510-226FA44839EB}" srcOrd="0" destOrd="1" presId="urn:microsoft.com/office/officeart/2005/8/layout/vList2"/>
    <dgm:cxn modelId="{FD7F1C5F-1196-304C-A866-116234399A51}" type="presOf" srcId="{9613992E-D22E-43B6-8914-021971CFFE8A}" destId="{49968BAC-3ECA-1F4C-ABE8-54730F1365FB}" srcOrd="0" destOrd="0" presId="urn:microsoft.com/office/officeart/2005/8/layout/vList2"/>
    <dgm:cxn modelId="{B62AEF75-CD3C-440B-8DA0-C891A1B546D1}" srcId="{95F1C225-74F6-4051-B31A-FE2D07D7160A}" destId="{9613992E-D22E-43B6-8914-021971CFFE8A}" srcOrd="0" destOrd="0" parTransId="{FD3795B4-4667-4B6E-921D-4C2EA4FF4C83}" sibTransId="{1E53D2C9-5F2F-46E4-BD98-E027A29A1739}"/>
    <dgm:cxn modelId="{9A92C18B-03E3-2A4E-874D-092989E65F81}" type="presOf" srcId="{2967F389-F1E5-42B6-BEC2-BCE26BEC99E3}" destId="{E0869248-087D-0D4F-9510-226FA44839EB}" srcOrd="0" destOrd="0" presId="urn:microsoft.com/office/officeart/2005/8/layout/vList2"/>
    <dgm:cxn modelId="{54D6EB8B-F5B7-DD4F-985A-08C9CE485E12}" type="presOf" srcId="{47B58928-B3E4-4FFF-ACBC-04DBA37BEBBE}" destId="{993F37B8-E7E0-7041-A03B-8773E1249057}" srcOrd="0" destOrd="1" presId="urn:microsoft.com/office/officeart/2005/8/layout/vList2"/>
    <dgm:cxn modelId="{2AB5E5A5-476E-104E-8255-B71D8641512E}" type="presOf" srcId="{CDD42906-BC5D-460D-A84A-7AF0CFD54E7D}" destId="{993F37B8-E7E0-7041-A03B-8773E1249057}" srcOrd="0" destOrd="0" presId="urn:microsoft.com/office/officeart/2005/8/layout/vList2"/>
    <dgm:cxn modelId="{4ABAB3A7-CD9B-4040-8B78-6CBE63BA95BB}" type="presOf" srcId="{54123BCE-1ABD-4F9F-B9D0-179B485B49C5}" destId="{EE882B94-CDC9-CF4F-9307-3DA08937D9E7}" srcOrd="0" destOrd="1" presId="urn:microsoft.com/office/officeart/2005/8/layout/vList2"/>
    <dgm:cxn modelId="{E179E5B6-27D5-4481-A176-F37011CB158D}" srcId="{5BB3E8C0-5D5A-43C0-ADFF-602AB39F180C}" destId="{CD713CE7-01D7-4E44-B12F-4CEAA8C6B700}" srcOrd="0" destOrd="0" parTransId="{C28BE1E2-90EE-4F84-A5EB-C4A28EF56F91}" sibTransId="{049560EB-4BCA-4A96-A954-59D45577D236}"/>
    <dgm:cxn modelId="{13CC92C7-1407-4559-8CDC-AE1630640B56}" srcId="{A03F4202-A1F0-4DC8-8B42-5F0C3D3C36CF}" destId="{20AFC70B-CB38-4497-B46A-D189E5B20A8B}" srcOrd="1" destOrd="0" parTransId="{C623655C-811C-49C0-AA14-2994D7A8BA69}" sibTransId="{803D95A8-B346-4991-AB49-866BC936E0D5}"/>
    <dgm:cxn modelId="{67525DCB-054A-4630-9676-3B7FEEB483EA}" srcId="{9613992E-D22E-43B6-8914-021971CFFE8A}" destId="{47B58928-B3E4-4FFF-ACBC-04DBA37BEBBE}" srcOrd="1" destOrd="0" parTransId="{60118316-746C-47A3-93E6-4EE670224ABB}" sibTransId="{50FE75A9-4349-4139-A73C-5CFB80260AB8}"/>
    <dgm:cxn modelId="{ED82D7CF-378D-4E4E-89AD-2C271D84BCCC}" type="presOf" srcId="{5BB3E8C0-5D5A-43C0-ADFF-602AB39F180C}" destId="{6BE35493-356B-4740-8A05-3BF7C31EA501}" srcOrd="0" destOrd="0" presId="urn:microsoft.com/office/officeart/2005/8/layout/vList2"/>
    <dgm:cxn modelId="{46B7CBE3-6A28-4CA3-9AF7-F26C9ABAEBF4}" srcId="{A03F4202-A1F0-4DC8-8B42-5F0C3D3C36CF}" destId="{2967F389-F1E5-42B6-BEC2-BCE26BEC99E3}" srcOrd="0" destOrd="0" parTransId="{288C8E50-8713-46D4-9FE8-B1F41C4C71B8}" sibTransId="{30D626BA-5C78-431E-83B9-B0D981CC56F5}"/>
    <dgm:cxn modelId="{7617ECF3-3794-4D5E-AC56-A327550668E4}" srcId="{95F1C225-74F6-4051-B31A-FE2D07D7160A}" destId="{5BB3E8C0-5D5A-43C0-ADFF-602AB39F180C}" srcOrd="1" destOrd="0" parTransId="{4F094D7D-6FC6-4354-8736-46E7A87CCDF7}" sibTransId="{D548ED2B-D560-4ACE-A558-2ACF3A9C25A0}"/>
    <dgm:cxn modelId="{B84F390B-E6BD-B84A-8B1F-8439D8DA2B2B}" type="presParOf" srcId="{7EB12157-8934-C344-AA39-D8C480D9E711}" destId="{49968BAC-3ECA-1F4C-ABE8-54730F1365FB}" srcOrd="0" destOrd="0" presId="urn:microsoft.com/office/officeart/2005/8/layout/vList2"/>
    <dgm:cxn modelId="{1AC664A6-05F4-0641-9A29-D786B2FFB419}" type="presParOf" srcId="{7EB12157-8934-C344-AA39-D8C480D9E711}" destId="{993F37B8-E7E0-7041-A03B-8773E1249057}" srcOrd="1" destOrd="0" presId="urn:microsoft.com/office/officeart/2005/8/layout/vList2"/>
    <dgm:cxn modelId="{D8334D1D-6BD5-754E-8BB1-57AE7A3C96A4}" type="presParOf" srcId="{7EB12157-8934-C344-AA39-D8C480D9E711}" destId="{6BE35493-356B-4740-8A05-3BF7C31EA501}" srcOrd="2" destOrd="0" presId="urn:microsoft.com/office/officeart/2005/8/layout/vList2"/>
    <dgm:cxn modelId="{3DE62EB3-EE1E-B54C-8ADB-88C43AD91692}" type="presParOf" srcId="{7EB12157-8934-C344-AA39-D8C480D9E711}" destId="{EE882B94-CDC9-CF4F-9307-3DA08937D9E7}" srcOrd="3" destOrd="0" presId="urn:microsoft.com/office/officeart/2005/8/layout/vList2"/>
    <dgm:cxn modelId="{37B90594-BB11-BD4D-A574-030A3CAE8B28}" type="presParOf" srcId="{7EB12157-8934-C344-AA39-D8C480D9E711}" destId="{629FDD00-7C88-5546-9519-B9DDA4F53E05}" srcOrd="4" destOrd="0" presId="urn:microsoft.com/office/officeart/2005/8/layout/vList2"/>
    <dgm:cxn modelId="{AD94379C-D468-1046-B298-A2A1F4312935}" type="presParOf" srcId="{7EB12157-8934-C344-AA39-D8C480D9E711}" destId="{E0869248-087D-0D4F-9510-226FA44839E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8BAC-3ECA-1F4C-ABE8-54730F1365FB}">
      <dsp:nvSpPr>
        <dsp:cNvPr id="0" name=""/>
        <dsp:cNvSpPr/>
      </dsp:nvSpPr>
      <dsp:spPr>
        <a:xfrm>
          <a:off x="0" y="90729"/>
          <a:ext cx="10515600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700" kern="1200"/>
            <a:t>KRYOSFÆREN</a:t>
          </a:r>
          <a:endParaRPr lang="en-US" sz="2700" kern="1200"/>
        </a:p>
      </dsp:txBody>
      <dsp:txXfrm>
        <a:off x="32384" y="123113"/>
        <a:ext cx="10450832" cy="598621"/>
      </dsp:txXfrm>
    </dsp:sp>
    <dsp:sp modelId="{993F37B8-E7E0-7041-A03B-8773E1249057}">
      <dsp:nvSpPr>
        <dsp:cNvPr id="0" name=""/>
        <dsp:cNvSpPr/>
      </dsp:nvSpPr>
      <dsp:spPr>
        <a:xfrm>
          <a:off x="0" y="754119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 dirty="0"/>
            <a:t>Hvad er kryosfæren?</a:t>
          </a:r>
          <a:endParaRPr lang="en-US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 dirty="0"/>
            <a:t>Hvad kendetegner de forskellige dele af kryosfæren?</a:t>
          </a:r>
          <a:endParaRPr lang="en-US" sz="2100" kern="1200" dirty="0"/>
        </a:p>
      </dsp:txBody>
      <dsp:txXfrm>
        <a:off x="0" y="754119"/>
        <a:ext cx="10515600" cy="726570"/>
      </dsp:txXfrm>
    </dsp:sp>
    <dsp:sp modelId="{6BE35493-356B-4740-8A05-3BF7C31EA501}">
      <dsp:nvSpPr>
        <dsp:cNvPr id="0" name=""/>
        <dsp:cNvSpPr/>
      </dsp:nvSpPr>
      <dsp:spPr>
        <a:xfrm>
          <a:off x="0" y="1480689"/>
          <a:ext cx="10515600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700" kern="1200"/>
            <a:t>HAVNIVEAUÆNDRINGER</a:t>
          </a:r>
          <a:endParaRPr lang="en-US" sz="2700" kern="1200"/>
        </a:p>
      </dsp:txBody>
      <dsp:txXfrm>
        <a:off x="32384" y="1513073"/>
        <a:ext cx="10450832" cy="598621"/>
      </dsp:txXfrm>
    </dsp:sp>
    <dsp:sp modelId="{EE882B94-CDC9-CF4F-9307-3DA08937D9E7}">
      <dsp:nvSpPr>
        <dsp:cNvPr id="0" name=""/>
        <dsp:cNvSpPr/>
      </dsp:nvSpPr>
      <dsp:spPr>
        <a:xfrm>
          <a:off x="0" y="2144079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/>
            <a:t>Hvordan bidrager de forskellige dele af kryosfæren til havniveauændringer?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/>
            <a:t>“Havniveau-fingeraftryk”</a:t>
          </a:r>
          <a:endParaRPr lang="en-US" sz="2100" kern="1200"/>
        </a:p>
      </dsp:txBody>
      <dsp:txXfrm>
        <a:off x="0" y="2144079"/>
        <a:ext cx="10515600" cy="726570"/>
      </dsp:txXfrm>
    </dsp:sp>
    <dsp:sp modelId="{629FDD00-7C88-5546-9519-B9DDA4F53E05}">
      <dsp:nvSpPr>
        <dsp:cNvPr id="0" name=""/>
        <dsp:cNvSpPr/>
      </dsp:nvSpPr>
      <dsp:spPr>
        <a:xfrm>
          <a:off x="0" y="2870649"/>
          <a:ext cx="10515600" cy="663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DK" sz="2700" kern="1200"/>
            <a:t>FEEDBACK-MEKANISMER</a:t>
          </a:r>
          <a:endParaRPr lang="en-US" sz="2700" kern="1200"/>
        </a:p>
      </dsp:txBody>
      <dsp:txXfrm>
        <a:off x="32384" y="2903033"/>
        <a:ext cx="10450832" cy="598621"/>
      </dsp:txXfrm>
    </dsp:sp>
    <dsp:sp modelId="{E0869248-087D-0D4F-9510-226FA44839EB}">
      <dsp:nvSpPr>
        <dsp:cNvPr id="0" name=""/>
        <dsp:cNvSpPr/>
      </dsp:nvSpPr>
      <dsp:spPr>
        <a:xfrm>
          <a:off x="0" y="3534039"/>
          <a:ext cx="10515600" cy="726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/>
            <a:t>Feedback-loop</a:t>
          </a:r>
          <a:endParaRPr lang="en-US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DK" sz="2100" kern="1200"/>
            <a:t>Feedback-loop i kryosfæren</a:t>
          </a:r>
          <a:endParaRPr lang="en-US" sz="2100" kern="1200"/>
        </a:p>
      </dsp:txBody>
      <dsp:txXfrm>
        <a:off x="0" y="3534039"/>
        <a:ext cx="10515600" cy="7265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45F5-0806-6A46-A56F-49F0450CAEC7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3D4B2-F6C4-674B-99BF-00630B5718FD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3132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3981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30963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6888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038A8-23D9-424D-A397-EB020DA739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39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K" dirty="0"/>
              <a:t>Marine ice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20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51904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27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44961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</a:t>
            </a:r>
            <a:r>
              <a:rPr lang="en-GB" dirty="0" err="1"/>
              <a:t>coastal.climatecentral.org</a:t>
            </a:r>
            <a:r>
              <a:rPr lang="en-GB" dirty="0"/>
              <a:t>/map/10/12.3581/55.6398/?theme=</a:t>
            </a:r>
            <a:r>
              <a:rPr lang="en-GB" dirty="0" err="1"/>
              <a:t>sea_level_rise&amp;map_type</a:t>
            </a:r>
            <a:r>
              <a:rPr lang="en-GB" dirty="0"/>
              <a:t>=</a:t>
            </a:r>
            <a:r>
              <a:rPr lang="en-GB" dirty="0" err="1"/>
              <a:t>year&amp;basemap</a:t>
            </a:r>
            <a:r>
              <a:rPr lang="en-GB" dirty="0"/>
              <a:t>=</a:t>
            </a:r>
            <a:r>
              <a:rPr lang="en-GB" dirty="0" err="1"/>
              <a:t>roadmap&amp;contiguous</a:t>
            </a:r>
            <a:r>
              <a:rPr lang="en-GB" dirty="0"/>
              <a:t>=</a:t>
            </a:r>
            <a:r>
              <a:rPr lang="en-GB" dirty="0" err="1"/>
              <a:t>true&amp;elevation_model</a:t>
            </a:r>
            <a:r>
              <a:rPr lang="en-GB" dirty="0"/>
              <a:t>=</a:t>
            </a:r>
            <a:r>
              <a:rPr lang="en-GB" dirty="0" err="1"/>
              <a:t>best_available&amp;forecast_year</a:t>
            </a:r>
            <a:r>
              <a:rPr lang="en-GB" dirty="0"/>
              <a:t>=2100&amp;pathway=rcp85&amp;percentile=p50&amp;return_level=return_level_1&amp;rl_model=</a:t>
            </a:r>
            <a:r>
              <a:rPr lang="en-GB" dirty="0" err="1"/>
              <a:t>coast_rp&amp;slr_model</a:t>
            </a:r>
            <a:r>
              <a:rPr lang="en-GB" dirty="0"/>
              <a:t>=kopp_2014 </a:t>
            </a:r>
          </a:p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33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03461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3D4B2-F6C4-674B-99BF-00630B5718FD}" type="slidenum">
              <a:rPr lang="en-DK" smtClean="0"/>
              <a:t>38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19015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7E6F5-2FEC-C11F-AD76-E93575609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61C27-5A00-9E3B-21F4-FF814CE28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70530-B717-F9D6-8761-3D48784CC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1E857-781F-E032-A548-4A71EC45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5C03-2BF9-9C67-BE24-AB44316F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535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7F08-1A2D-449E-BAFD-B6B09D258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4DAAC-FCAE-9F6F-1CC9-EA9599B54C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9FBDB-50EA-5CAC-9868-035EAFEA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A878C-FF1B-F7D0-637E-1B6EA58D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65B6-A39F-E022-6616-DCD1F7B07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99651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9428F9-2D4A-59EC-9A3B-D709C0964A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49650-0BDC-3AC6-C7B7-9631DCDF5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50F55-001B-27F5-96BD-1CD24B769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B0BEF-4AF9-5B78-28B5-9FEB3737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264B7-F031-C3DE-8513-8EF5516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3022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FD57D-8696-EEFA-B196-7B28174A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579-C6D5-2A44-D454-C85FF7D52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01289-B488-392B-F45E-ED8A871F8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935CF-FB44-D1E9-3B56-A0D8B8A7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6AB5E-3D9F-364A-2BC8-6E951D232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95974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63E78-3C81-968C-8615-275A06D84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9467A-9445-4BD7-38A7-A0465FA6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8C044-40F8-441E-2AB1-CD5BCB9F7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B9186-057E-DE43-BCC0-85D0B08CF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951A9-5EE3-A795-FCD2-5CD9604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6748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F7A6-2144-806B-304D-8992F741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2CA0-912F-8AA7-2FB1-C32617E80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00775-4975-441C-510A-C269DC3DF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F4B27-2CC3-F250-6EAD-55C8D1C7E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10379-A008-4613-6D2B-A704A5E8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A5A35-37EA-8163-4CEC-5A75605A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1552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E077-232A-B387-60AF-3431631F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44602-3358-40DA-AAAB-87CCF2541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9375E-08F0-596C-2BF6-D913A52E3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F0D390-1845-0628-65D6-6A52BD80D6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32EFF-4C0F-60F2-D9B4-AB445CF79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9DD38-3999-60D4-2A19-F4E4C74B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9AAEA8-C7C3-9EB4-2738-226441DD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DFA90D-C4E1-9CDC-F7AC-6344394C0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5852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B0C2-3A57-C9F8-389E-11C47EBC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91B816-BFDC-239C-46BD-3B75A6461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BAFFE0-2D4B-C5ED-BEE0-6295D12A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4E7B7-20DB-040A-6F65-83B779DC0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6453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36BE18-1048-1536-1C64-13C532BDC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C1B820-F57B-BECF-22BC-A4E1E269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E67887-AA82-7337-0AEE-AF19172E3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637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DE1B5-27DC-840F-D62A-DB3E85669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06885-84B9-2346-E0A1-84FA6315F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74FC67-B576-A608-7F47-9946FB55B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BFD4C-4853-CB24-3448-96A10B56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C5F6A-FCCB-6D4F-88A8-CE37C0368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26839-B636-0713-CE5F-F98E0687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08910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4770-E0AA-72B0-C5A3-82DB65A2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D92601-3188-D26B-7ADC-4204B36B52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E0938-84F1-4971-6C9D-A10EDC7B6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F2975-2244-4D4E-A858-71902187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759A2-3D64-F323-73FE-FDB51BE2D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D0F50-E459-6CCF-1A60-39A947AF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8259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6B18D1-4BA6-26DA-B10B-1BCDAC8A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AF0F3-5B97-33AD-C7BA-73F3721BC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4DE57-6E9B-F185-1C34-93719D25E0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0FDFB7-C8E1-5E46-B243-4B2B975CFFC1}" type="datetimeFigureOut">
              <a:rPr lang="en-DK" smtClean="0"/>
              <a:t>13/01/2026</a:t>
            </a:fld>
            <a:endParaRPr lang="en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57D9-E341-1808-669D-C31CC4ACC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DD433-70B1-A97F-F11D-7834F85F3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69B7AF-892C-724A-ADD5-FEE5AAF778FE}" type="slidenum">
              <a:rPr lang="en-DK" smtClean="0"/>
              <a:t>‹#›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5810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YcnbhBMQWk?start=34&amp;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video" Target="https://www.youtube.com/embed/kKjXKAatiIs?feature=oembed" TargetMode="External"/><Relationship Id="rId1" Type="http://schemas.openxmlformats.org/officeDocument/2006/relationships/video" Target="https://www.youtube.com/embed/7SuJ1sFn_B0?feature=oembed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IcLuiTt4f4?feature=oembe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astal.climatecentral.org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larportal.d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astal.climatecentral.org/" TargetMode="External"/><Relationship Id="rId5" Type="http://schemas.openxmlformats.org/officeDocument/2006/relationships/hyperlink" Target="https://earthengine.google.com/timelapse/" TargetMode="External"/><Relationship Id="rId4" Type="http://schemas.openxmlformats.org/officeDocument/2006/relationships/hyperlink" Target="https://undervisningomarktis.w.uib.no/category/tema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8B21-19EE-1490-AE8C-478336147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600" y="120073"/>
            <a:ext cx="10912800" cy="983528"/>
          </a:xfrm>
        </p:spPr>
        <p:txBody>
          <a:bodyPr>
            <a:normAutofit fontScale="90000"/>
          </a:bodyPr>
          <a:lstStyle/>
          <a:p>
            <a:r>
              <a:rPr lang="en-DK" dirty="0"/>
              <a:t>Kryosfæren og havniveauændringer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20BC92-5835-5DCE-31EC-1673CC32FC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026" name="Picture 2" descr="Ice on Earth - The Cryosphere - Let's Talk Science">
            <a:extLst>
              <a:ext uri="{FF2B5EF4-FFF2-40B4-BE49-F238E27FC236}">
                <a16:creationId xmlns:a16="http://schemas.microsoft.com/office/drawing/2014/main" id="{59FCF728-BCBF-A8AA-92AA-1B11A64CC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0" y="1186728"/>
            <a:ext cx="10912800" cy="537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563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156A3-A355-625A-223F-9727A6E8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Iskapper (ice sheets)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1E9CA-09C3-7F1B-34BB-8110EB42C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7796" y="1878176"/>
            <a:ext cx="6451337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DK" dirty="0"/>
              <a:t>Der findes kun to “ice sheets” på jorden:</a:t>
            </a:r>
          </a:p>
          <a:p>
            <a:pPr marL="0" indent="0" algn="ctr">
              <a:buNone/>
            </a:pPr>
            <a:endParaRPr lang="en-DK" dirty="0"/>
          </a:p>
          <a:p>
            <a:pPr algn="ctr">
              <a:buFont typeface="Wingdings" pitchFamily="2" charset="2"/>
              <a:buChar char="ß"/>
            </a:pPr>
            <a:r>
              <a:rPr lang="en-DK" dirty="0"/>
              <a:t> Indlandsisen i Grønland</a:t>
            </a:r>
          </a:p>
          <a:p>
            <a:pPr marL="0" indent="0" algn="ctr">
              <a:buNone/>
            </a:pPr>
            <a:endParaRPr lang="en-DK" dirty="0"/>
          </a:p>
          <a:p>
            <a:pPr marL="0" indent="0" algn="ctr">
              <a:buNone/>
            </a:pPr>
            <a:endParaRPr lang="en-DK" dirty="0"/>
          </a:p>
          <a:p>
            <a:pPr marL="0" indent="0" algn="ctr">
              <a:buNone/>
            </a:pPr>
            <a:r>
              <a:rPr lang="en-DK" dirty="0"/>
              <a:t>“Indlandsisen” i Antarktis </a:t>
            </a:r>
            <a:r>
              <a:rPr lang="en-DK" dirty="0">
                <a:sym typeface="Wingdings" pitchFamily="2" charset="2"/>
              </a:rPr>
              <a:t></a:t>
            </a:r>
            <a:endParaRPr lang="en-DK" dirty="0"/>
          </a:p>
        </p:txBody>
      </p:sp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F2F31419-2908-E3EC-D42B-250001FBF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33" y="0"/>
            <a:ext cx="3432867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6F5B2C5-CBE9-34BD-CE95-6DCBADEC90DA}"/>
              </a:ext>
            </a:extLst>
          </p:cNvPr>
          <p:cNvSpPr/>
          <p:nvPr/>
        </p:nvSpPr>
        <p:spPr>
          <a:xfrm>
            <a:off x="11478338" y="729456"/>
            <a:ext cx="589123" cy="356394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2050" name="Picture 2" descr="Ice sheet - Wikipedia">
            <a:extLst>
              <a:ext uri="{FF2B5EF4-FFF2-40B4-BE49-F238E27FC236}">
                <a16:creationId xmlns:a16="http://schemas.microsoft.com/office/drawing/2014/main" id="{063712F3-16DD-F02F-E81C-B00DB404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2" y="2506662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eenland ice loss captured by space laser">
            <a:extLst>
              <a:ext uri="{FF2B5EF4-FFF2-40B4-BE49-F238E27FC236}">
                <a16:creationId xmlns:a16="http://schemas.microsoft.com/office/drawing/2014/main" id="{968B6C15-57A5-E88B-4C34-DE6B37336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17538" r="25574" b="16209"/>
          <a:stretch>
            <a:fillRect/>
          </a:stretch>
        </p:blipFill>
        <p:spPr bwMode="auto">
          <a:xfrm>
            <a:off x="1" y="2506662"/>
            <a:ext cx="28082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9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50895-A978-6233-6846-802C68FA3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Grønland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10314-7751-140C-A867-1B2100266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522" y="1825625"/>
            <a:ext cx="3829050" cy="4351338"/>
          </a:xfrm>
        </p:spPr>
        <p:txBody>
          <a:bodyPr/>
          <a:lstStyle/>
          <a:p>
            <a:pPr marL="0" indent="0">
              <a:buNone/>
            </a:pPr>
            <a:r>
              <a:rPr lang="en-DK" dirty="0"/>
              <a:t>Land-terminating glaciers</a:t>
            </a:r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1026" name="Picture 2" descr="Greenland ice sheet - Wikipedia">
            <a:extLst>
              <a:ext uri="{FF2B5EF4-FFF2-40B4-BE49-F238E27FC236}">
                <a16:creationId xmlns:a16="http://schemas.microsoft.com/office/drawing/2014/main" id="{A15D3A84-78CA-578F-90B5-A81DA43B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0"/>
            <a:ext cx="402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land Bedmachine - AntarcticGlaciers.org">
            <a:extLst>
              <a:ext uri="{FF2B5EF4-FFF2-40B4-BE49-F238E27FC236}">
                <a16:creationId xmlns:a16="http://schemas.microsoft.com/office/drawing/2014/main" id="{DE2F5086-662A-2455-FF47-6BD00772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0"/>
            <a:ext cx="3829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5C2E6-B0C4-D312-D8C7-350635F20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Online Media 3" descr="Greenland Ice Sheet elevation change">
            <a:hlinkClick r:id="" action="ppaction://media"/>
            <a:extLst>
              <a:ext uri="{FF2B5EF4-FFF2-40B4-BE49-F238E27FC236}">
                <a16:creationId xmlns:a16="http://schemas.microsoft.com/office/drawing/2014/main" id="{B9756630-720D-E66B-1278-C5EFF778DA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CE2A0-B861-AA7F-343A-02115EDB2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Hvad tror I er hovedårsagen til at iskappen bliver tyndere i Grønland?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77541-0FB2-1BF3-44F3-39A359CCD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DK" dirty="0"/>
              <a:t>De varme temperaturer i havet, som får isen til at smelte fra dens kanter</a:t>
            </a:r>
            <a:br>
              <a:rPr lang="en-DK" dirty="0"/>
            </a:br>
            <a:endParaRPr lang="en-DK" dirty="0"/>
          </a:p>
          <a:p>
            <a:pPr marL="514350" indent="-514350">
              <a:buAutoNum type="arabicPeriod"/>
            </a:pPr>
            <a:r>
              <a:rPr lang="en-DK" dirty="0"/>
              <a:t>De varme temperaturer i atmosfæren, som får isen til at smelte fra toppen</a:t>
            </a:r>
            <a:br>
              <a:rPr lang="en-DK" dirty="0"/>
            </a:br>
            <a:endParaRPr lang="en-DK" dirty="0"/>
          </a:p>
          <a:p>
            <a:pPr marL="514350" indent="-514350">
              <a:buAutoNum type="arabicPeriod"/>
            </a:pPr>
            <a:r>
              <a:rPr lang="en-DK" dirty="0"/>
              <a:t>Der falder ikke lige så meget sne mere, så derfor bliver isen tyndere</a:t>
            </a:r>
          </a:p>
          <a:p>
            <a:pPr marL="514350" indent="-514350">
              <a:buAutoNum type="arabicPeriod"/>
            </a:pP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803287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05609-7222-DAA8-A15D-663A3ACD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B1D58-D6F2-73D9-3E1F-CF09FC0B3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3074" name="Picture 2" descr="Late-season melt spike | National Snow and Ice Data Center">
            <a:extLst>
              <a:ext uri="{FF2B5EF4-FFF2-40B4-BE49-F238E27FC236}">
                <a16:creationId xmlns:a16="http://schemas.microsoft.com/office/drawing/2014/main" id="{8DFF08E6-8D53-A043-1197-289A15C98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0"/>
            <a:ext cx="5045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22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Satellite images show flooding in Kangerlussuaq, Greenland - The Watchers">
            <a:extLst>
              <a:ext uri="{FF2B5EF4-FFF2-40B4-BE49-F238E27FC236}">
                <a16:creationId xmlns:a16="http://schemas.microsoft.com/office/drawing/2014/main" id="{762E59D7-61FF-2677-93BB-C94F0AD5B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32" y="0"/>
            <a:ext cx="10253886" cy="68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87CD36-41D7-45D7-59A0-8A5454542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10CB4-0C86-17D3-1F02-2E5B712E0526}"/>
              </a:ext>
            </a:extLst>
          </p:cNvPr>
          <p:cNvSpPr txBox="1"/>
          <p:nvPr/>
        </p:nvSpPr>
        <p:spPr>
          <a:xfrm>
            <a:off x="1981200" y="524890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2012 melt event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2CD8BA1-6DED-6DAB-88C8-D7EC40826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2" name="Online Media 7" title="Greenland Climate Change - Kangerlussuaq 2012 - Watson River Glacial Melt - Summer tractor">
            <a:hlinkClick r:id="" action="ppaction://media"/>
            <a:extLst>
              <a:ext uri="{FF2B5EF4-FFF2-40B4-BE49-F238E27FC236}">
                <a16:creationId xmlns:a16="http://schemas.microsoft.com/office/drawing/2014/main" id="{7DA9282A-7AC5-CA7D-ABBB-BC62A25F92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676400" y="225426"/>
            <a:ext cx="4648200" cy="2625722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13" name="Online Media 3" title="Bridge over Watson River , Kangerlussuaq Greenland - July 21, 2012">
            <a:hlinkClick r:id="" action="ppaction://media"/>
            <a:extLst>
              <a:ext uri="{FF2B5EF4-FFF2-40B4-BE49-F238E27FC236}">
                <a16:creationId xmlns:a16="http://schemas.microsoft.com/office/drawing/2014/main" id="{5DC72A39-2F35-BE09-8D3B-7D3BAA5EF2B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096000" y="4062598"/>
            <a:ext cx="4495800" cy="25398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02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15DBA-879E-945D-C4CE-68927957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5400" cy="3444875"/>
          </a:xfrm>
        </p:spPr>
        <p:txBody>
          <a:bodyPr>
            <a:normAutofit fontScale="90000"/>
          </a:bodyPr>
          <a:lstStyle/>
          <a:p>
            <a:r>
              <a:rPr lang="en-DK" dirty="0"/>
              <a:t>Forskellige mulige scenarier for hvordan indlandsisen i Grønland udvikler sig i de kommende 1000 år</a:t>
            </a:r>
          </a:p>
        </p:txBody>
      </p:sp>
      <p:pic>
        <p:nvPicPr>
          <p:cNvPr id="4" name="aav9396_movie_s1.mp4">
            <a:hlinkClick r:id="" action="ppaction://media"/>
            <a:extLst>
              <a:ext uri="{FF2B5EF4-FFF2-40B4-BE49-F238E27FC236}">
                <a16:creationId xmlns:a16="http://schemas.microsoft.com/office/drawing/2014/main" id="{130F2138-322A-7F99-B0FB-55EC67B74A1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5902364" cy="6861061"/>
          </a:xfrm>
        </p:spPr>
      </p:pic>
    </p:spTree>
    <p:extLst>
      <p:ext uri="{BB962C8B-B14F-4D97-AF65-F5344CB8AC3E}">
        <p14:creationId xmlns:p14="http://schemas.microsoft.com/office/powerpoint/2010/main" val="278654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4CE7-6F8D-6580-768A-34BFC4F4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Antarktis kræver at vi lige tager en snak om ishylder (ice shelves) først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FF7C-7952-19A0-45E7-9663ED463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95726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C63E7-6E68-438D-52BD-E8CD07F69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59F64-405B-560E-C1AD-FB94017E0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Ishylder (ice shelves)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ACE9C-5D14-EB11-F15E-71E302E9B9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 dirty="0"/>
          </a:p>
        </p:txBody>
      </p:sp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9CCE35EA-0D12-7AD5-45B4-B4CF55294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33" y="0"/>
            <a:ext cx="3432867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42BCA5C-208D-A159-0BDA-06F83F669D6D}"/>
              </a:ext>
            </a:extLst>
          </p:cNvPr>
          <p:cNvSpPr/>
          <p:nvPr/>
        </p:nvSpPr>
        <p:spPr>
          <a:xfrm>
            <a:off x="10677524" y="463550"/>
            <a:ext cx="589123" cy="2984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2" descr="Ice on Earth - The Cryosphere - Let's Talk Science">
            <a:extLst>
              <a:ext uri="{FF2B5EF4-FFF2-40B4-BE49-F238E27FC236}">
                <a16:creationId xmlns:a16="http://schemas.microsoft.com/office/drawing/2014/main" id="{A6863FCE-739B-2B4C-31C0-5CDA369DE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6" t="26947"/>
          <a:stretch>
            <a:fillRect/>
          </a:stretch>
        </p:blipFill>
        <p:spPr bwMode="auto">
          <a:xfrm>
            <a:off x="6894786" y="2142188"/>
            <a:ext cx="5297214" cy="47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ce Shelves | National Snow and Ice Data Center">
            <a:extLst>
              <a:ext uri="{FF2B5EF4-FFF2-40B4-BE49-F238E27FC236}">
                <a16:creationId xmlns:a16="http://schemas.microsoft.com/office/drawing/2014/main" id="{331375E6-870B-8E35-68D8-E656D4961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626"/>
            <a:ext cx="6726621" cy="51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ampagne Pop Images – Browse 51,019 Stock Photos, Vectors, and Video |  Adobe Stock">
            <a:extLst>
              <a:ext uri="{FF2B5EF4-FFF2-40B4-BE49-F238E27FC236}">
                <a16:creationId xmlns:a16="http://schemas.microsoft.com/office/drawing/2014/main" id="{1A795421-B92A-572E-93B4-C3267D05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25" y="1990813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1C4F8-41F3-7401-AEAF-C4047DA78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9" name="Online Media 8" descr="2002 Larsen-B Ice Shelf Collapse">
            <a:hlinkClick r:id="" action="ppaction://media"/>
            <a:extLst>
              <a:ext uri="{FF2B5EF4-FFF2-40B4-BE49-F238E27FC236}">
                <a16:creationId xmlns:a16="http://schemas.microsoft.com/office/drawing/2014/main" id="{5E14F93C-4DD9-B332-9A7E-473070157E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7383" y="197763"/>
            <a:ext cx="11437234" cy="64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2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19E5A-FCA2-4335-8C4D-2988C346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Ann-Sofie som folkeskoleelev</a:t>
            </a:r>
          </a:p>
        </p:txBody>
      </p:sp>
      <p:pic>
        <p:nvPicPr>
          <p:cNvPr id="1026" name="Picture 2" descr="Fyns Amt - Wikipedia, den frie encyklopædi">
            <a:extLst>
              <a:ext uri="{FF2B5EF4-FFF2-40B4-BE49-F238E27FC236}">
                <a16:creationId xmlns:a16="http://schemas.microsoft.com/office/drawing/2014/main" id="{A579F822-2D68-1F52-6099-FEDD6B2F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6" y="1384327"/>
            <a:ext cx="1562100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denskortet skole | Til salg | DBA">
            <a:extLst>
              <a:ext uri="{FF2B5EF4-FFF2-40B4-BE49-F238E27FC236}">
                <a16:creationId xmlns:a16="http://schemas.microsoft.com/office/drawing/2014/main" id="{FEDAE412-4189-D1CD-49BC-681CE4C4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698" y="996811"/>
            <a:ext cx="3017797" cy="226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ørnenes illustrerede atlas">
            <a:extLst>
              <a:ext uri="{FF2B5EF4-FFF2-40B4-BE49-F238E27FC236}">
                <a16:creationId xmlns:a16="http://schemas.microsoft.com/office/drawing/2014/main" id="{011EEA95-6ED4-8390-C1B6-BD56EAA4D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t="9747" r="16424" b="9916"/>
          <a:stretch>
            <a:fillRect/>
          </a:stretch>
        </p:blipFill>
        <p:spPr bwMode="auto">
          <a:xfrm>
            <a:off x="5993835" y="1521959"/>
            <a:ext cx="1566022" cy="187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D5052F1-9A83-23AC-4EEE-C4F547B0B8DF}"/>
              </a:ext>
            </a:extLst>
          </p:cNvPr>
          <p:cNvSpPr txBox="1">
            <a:spLocks/>
          </p:cNvSpPr>
          <p:nvPr/>
        </p:nvSpPr>
        <p:spPr>
          <a:xfrm>
            <a:off x="838200" y="32277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DK" dirty="0"/>
              <a:t>Ann-Sofie som forsker?</a:t>
            </a:r>
          </a:p>
        </p:txBody>
      </p:sp>
      <p:pic>
        <p:nvPicPr>
          <p:cNvPr id="1034" name="Picture 10" descr="Få GEOGRAPHICA. VERDENSATLAS MED LANDEFAKTA. af | Bøger &amp; Kuriosa">
            <a:extLst>
              <a:ext uri="{FF2B5EF4-FFF2-40B4-BE49-F238E27FC236}">
                <a16:creationId xmlns:a16="http://schemas.microsoft.com/office/drawing/2014/main" id="{3F6137F9-B089-8E27-174E-A9C130FE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16" y="1521960"/>
            <a:ext cx="1398896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ejret (Bog) | Orderly.shop">
            <a:extLst>
              <a:ext uri="{FF2B5EF4-FFF2-40B4-BE49-F238E27FC236}">
                <a16:creationId xmlns:a16="http://schemas.microsoft.com/office/drawing/2014/main" id="{85BF3B6E-45AC-5F94-9DA1-4709EC7B3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t="2689" r="17337" b="2408"/>
          <a:stretch>
            <a:fillRect/>
          </a:stretch>
        </p:blipFill>
        <p:spPr bwMode="auto">
          <a:xfrm>
            <a:off x="2128106" y="1521959"/>
            <a:ext cx="1260937" cy="185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D8550-535C-EA8B-A122-3FBA2453C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2027" y="5078844"/>
            <a:ext cx="3310997" cy="1564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5C904-A24E-B16D-60B4-FD59E028C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2731" y="4115909"/>
            <a:ext cx="3460343" cy="1635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14EE8-7809-B1AC-5720-DCA78E1F79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04" y="4627032"/>
            <a:ext cx="3796132" cy="1793952"/>
          </a:xfrm>
          <a:prstGeom prst="rect">
            <a:avLst/>
          </a:prstGeom>
        </p:spPr>
      </p:pic>
      <p:pic>
        <p:nvPicPr>
          <p:cNvPr id="1044" name="Picture 20" descr="CryoSat-2 (Earth Explorer Opportunity Mission-2) - eoPortal">
            <a:extLst>
              <a:ext uri="{FF2B5EF4-FFF2-40B4-BE49-F238E27FC236}">
                <a16:creationId xmlns:a16="http://schemas.microsoft.com/office/drawing/2014/main" id="{6A05E443-DFAD-715D-C01E-4BCBF482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085" y="4130465"/>
            <a:ext cx="1918847" cy="266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42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21F7-6AAC-637B-DE3D-DA1AF578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Antarktis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FC34A-1A74-9103-6E6A-E22507003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5465379" cy="4351338"/>
          </a:xfrm>
        </p:spPr>
        <p:txBody>
          <a:bodyPr/>
          <a:lstStyle/>
          <a:p>
            <a:pPr marL="0" indent="0">
              <a:buNone/>
            </a:pPr>
            <a:r>
              <a:rPr lang="en-DK" dirty="0"/>
              <a:t>Marine ice sheet </a:t>
            </a:r>
          </a:p>
          <a:p>
            <a:pPr marL="0" indent="0">
              <a:buNone/>
            </a:pPr>
            <a:endParaRPr lang="en-DK" dirty="0"/>
          </a:p>
          <a:p>
            <a:pPr marL="0" indent="0">
              <a:buNone/>
            </a:pPr>
            <a:r>
              <a:rPr lang="en-DK" dirty="0"/>
              <a:t>Ca. 70% af Antarktis’ kystlinje er omringet af ishylder</a:t>
            </a:r>
          </a:p>
        </p:txBody>
      </p:sp>
      <p:pic>
        <p:nvPicPr>
          <p:cNvPr id="4" name="Picture 2" descr="Ice Shelves | National Snow and Ice Data Center">
            <a:extLst>
              <a:ext uri="{FF2B5EF4-FFF2-40B4-BE49-F238E27FC236}">
                <a16:creationId xmlns:a16="http://schemas.microsoft.com/office/drawing/2014/main" id="{BCF4F0C5-C20B-1C27-8C07-B97F5CF2F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379" y="1695626"/>
            <a:ext cx="6726621" cy="51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5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FAA3B-C026-BA1B-4FB6-E8B7C213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Antarktis: Atmosfæren er kold!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9345E-3D57-FF77-1CDF-37119743A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714D56C-0FEC-31A3-5EA8-B3155DE25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84" y="1334814"/>
            <a:ext cx="9862832" cy="552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13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77096-48C5-A851-0A54-0F86D236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96255" cy="2293992"/>
          </a:xfrm>
        </p:spPr>
        <p:txBody>
          <a:bodyPr/>
          <a:lstStyle/>
          <a:p>
            <a:r>
              <a:rPr lang="en-DK" dirty="0"/>
              <a:t>Antarktis: Men havet er “relativt” varmt</a:t>
            </a:r>
          </a:p>
        </p:txBody>
      </p:sp>
      <p:pic>
        <p:nvPicPr>
          <p:cNvPr id="12290" name="Picture 2" descr="6 Bottom temperatures on the shelf around Antarctica. Note the... |  Download Scientific Diagram">
            <a:extLst>
              <a:ext uri="{FF2B5EF4-FFF2-40B4-BE49-F238E27FC236}">
                <a16:creationId xmlns:a16="http://schemas.microsoft.com/office/drawing/2014/main" id="{6C5791BE-B0D3-23CB-37C7-869BF9BD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7" y="0"/>
            <a:ext cx="6850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7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97573-0209-FF4E-B655-4DD74F3A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Marine Ice Sheet Instability (MISI)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72F22-F7D1-79C9-068D-A9F16485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13314" name="Picture 2" descr="Fig. 1">
            <a:extLst>
              <a:ext uri="{FF2B5EF4-FFF2-40B4-BE49-F238E27FC236}">
                <a16:creationId xmlns:a16="http://schemas.microsoft.com/office/drawing/2014/main" id="{496649F0-8A0A-1FCC-B47C-3213ABE456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50"/>
          <a:stretch>
            <a:fillRect/>
          </a:stretch>
        </p:blipFill>
        <p:spPr bwMode="auto">
          <a:xfrm>
            <a:off x="139900" y="1450428"/>
            <a:ext cx="11918970" cy="540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67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52B94-D549-0A78-912F-51237A0D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6EF8B-DC42-A0B2-4905-685CEB9B9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5122" name="Picture 2" descr="Annual mass budget of Antarctic ice shelves from 1997 to 2021 | Science  Advances">
            <a:extLst>
              <a:ext uri="{FF2B5EF4-FFF2-40B4-BE49-F238E27FC236}">
                <a16:creationId xmlns:a16="http://schemas.microsoft.com/office/drawing/2014/main" id="{E296D868-D971-E55F-C626-DF0EA88C0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/>
          <a:stretch>
            <a:fillRect/>
          </a:stretch>
        </p:blipFill>
        <p:spPr bwMode="auto">
          <a:xfrm>
            <a:off x="1968500" y="32543"/>
            <a:ext cx="8255000" cy="679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257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6D83-1D0C-EF5F-D998-8EB8D830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C8DCA-BD4B-7FA3-E0E4-139997AA3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098" name="Picture 2" descr="Why Ice Sheets Matter | National Snow and Ice Data Center">
            <a:extLst>
              <a:ext uri="{FF2B5EF4-FFF2-40B4-BE49-F238E27FC236}">
                <a16:creationId xmlns:a16="http://schemas.microsoft.com/office/drawing/2014/main" id="{3DCB761C-4A51-4544-E143-7B90914E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418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58ECAA-3F76-6A35-119A-20980F5AE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A08AC2-C4CC-F016-9A2B-AABA56053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DAD041-70D2-D66A-737C-4221F94B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6" y="1146412"/>
            <a:ext cx="9014348" cy="24020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HAVNIVEAUÆNDRINGER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153864-E4D8-3313-E152-6D5FC843F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6DED4-76F8-D781-63B7-C5778FE3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8B83BA-25E7-303B-EDC8-2A98D6A88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1C8DF3-CDDD-D541-D002-23A5E5FDC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76779-E1A1-E6D9-1ABF-6DC6EEBAB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399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7">
            <a:extLst>
              <a:ext uri="{FF2B5EF4-FFF2-40B4-BE49-F238E27FC236}">
                <a16:creationId xmlns:a16="http://schemas.microsoft.com/office/drawing/2014/main" id="{C91759D8-81EA-F7EB-9A4E-ACC431D0F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25126"/>
          <a:stretch>
            <a:fillRect/>
          </a:stretch>
        </p:blipFill>
        <p:spPr bwMode="auto">
          <a:xfrm>
            <a:off x="-3566" y="0"/>
            <a:ext cx="121955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F9586-633E-460A-3B52-7EA6731CB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Hvis isen smelter...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6558ED7-6719-5605-1646-F09FA43A7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11" y="2031088"/>
            <a:ext cx="8567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Areal</a:t>
            </a:r>
            <a:endParaRPr lang="en-US" dirty="0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F6997CB-CF3B-81A4-D0F2-C83135298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910" y="2018388"/>
            <a:ext cx="14514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Volumen</a:t>
            </a:r>
            <a:endParaRPr lang="en-US" dirty="0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E1C0620-DC5C-0B14-B397-63731D0CC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73" y="1624926"/>
            <a:ext cx="188792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Havniveau</a:t>
            </a:r>
            <a:r>
              <a:rPr lang="en-US" sz="2800" b="1" dirty="0">
                <a:solidFill>
                  <a:srgbClr val="000000"/>
                </a:solidFill>
              </a:rPr>
              <a:t>- </a:t>
            </a:r>
            <a:r>
              <a:rPr lang="en-US" sz="2800" b="1" dirty="0" err="1">
                <a:solidFill>
                  <a:srgbClr val="000000"/>
                </a:solidFill>
              </a:rPr>
              <a:t>stigning</a:t>
            </a:r>
            <a:endParaRPr lang="en-US" dirty="0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8B2F4301-E3E0-E187-457E-CC71D7D0F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136" y="2423201"/>
            <a:ext cx="2949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    </a:t>
            </a: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E0DB66AA-D3A1-5CCB-8666-3811BE787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3522" y="2489143"/>
            <a:ext cx="9040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         (10</a:t>
            </a:r>
            <a:endParaRPr lang="en-US" dirty="0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28399495-B50F-272F-441D-F6A29461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249" y="2469237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6</a:t>
            </a:r>
            <a:endParaRPr lang="en-US"/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39FCF70F-FCB4-C605-46CD-93C8F252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324" y="2489875"/>
            <a:ext cx="378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km</a:t>
            </a:r>
            <a:endParaRPr lang="en-US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FC61C406-B001-D095-876B-98515D8C9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736" y="2469237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2</a:t>
            </a:r>
            <a:endParaRPr lang="en-US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08F94C05-F6A0-B571-3ECC-10E48A520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0224" y="2489875"/>
            <a:ext cx="6027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>
                <a:solidFill>
                  <a:srgbClr val="000000"/>
                </a:solidFill>
              </a:rPr>
              <a:t>)         </a:t>
            </a:r>
            <a:endParaRPr lang="en-US"/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id="{5A1F0E6C-1E61-10E6-BCC5-5AA69BC4F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5086" y="2489875"/>
            <a:ext cx="384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(10</a:t>
            </a:r>
            <a:endParaRPr lang="en-US" dirty="0"/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8434418B-7F3C-28A6-A079-BA42FE129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549" y="2469237"/>
            <a:ext cx="9207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</a:rPr>
              <a:t>6</a:t>
            </a:r>
            <a:endParaRPr lang="en-US"/>
          </a:p>
        </p:txBody>
      </p:sp>
      <p:sp>
        <p:nvSpPr>
          <p:cNvPr id="15" name="Rectangle 20">
            <a:extLst>
              <a:ext uri="{FF2B5EF4-FFF2-40B4-BE49-F238E27FC236}">
                <a16:creationId xmlns:a16="http://schemas.microsoft.com/office/drawing/2014/main" id="{3D928CC1-7BAB-C1A8-D5A9-4BCBA8AA1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24" y="2489875"/>
            <a:ext cx="378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km</a:t>
            </a:r>
            <a:endParaRPr lang="en-US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BFEBBC38-3A44-1265-3632-1188C6C4C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3448" y="2469238"/>
            <a:ext cx="92974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3</a:t>
            </a:r>
            <a:endParaRPr lang="en-US" dirty="0"/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157330C1-205D-3362-4901-16DD5BE7D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311" y="2488287"/>
            <a:ext cx="4648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 (m)</a:t>
            </a:r>
            <a:endParaRPr lang="en-US" dirty="0"/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0FDFB47A-6A56-48E4-1A7E-4B4E36113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49" y="3174088"/>
            <a:ext cx="15236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Grønland</a:t>
            </a:r>
            <a:endParaRPr lang="en-US" dirty="0"/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39F678B9-9B2E-609C-36A6-010C2A218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11" y="3161388"/>
            <a:ext cx="6844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1,71</a:t>
            </a:r>
            <a:endParaRPr lang="en-US" dirty="0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958E2DB6-1912-0934-D813-EC23F647F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111" y="3161388"/>
            <a:ext cx="70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2,95</a:t>
            </a:r>
            <a:endParaRPr lang="en-US" dirty="0"/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0685D1FB-9A41-9477-E3FE-0A42DD9F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311" y="3174088"/>
            <a:ext cx="6844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7,36</a:t>
            </a:r>
            <a:endParaRPr lang="en-US" dirty="0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C8416596-7E34-F01D-0BEC-14855B0A6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49" y="3926563"/>
            <a:ext cx="14938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</a:rPr>
              <a:t>Antarktis</a:t>
            </a:r>
            <a:endParaRPr lang="en-US" dirty="0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0C9AE227-3E46-14BF-2879-53CC2D38B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11" y="3913863"/>
            <a:ext cx="70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12,1</a:t>
            </a:r>
            <a:endParaRPr lang="en-US" dirty="0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BE5A89DD-8373-6D52-3638-5C55B255C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111" y="3913862"/>
            <a:ext cx="3968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29</a:t>
            </a:r>
            <a:endParaRPr lang="en-US"/>
          </a:p>
        </p:txBody>
      </p:sp>
      <p:sp>
        <p:nvSpPr>
          <p:cNvPr id="25" name="Rectangle 30">
            <a:extLst>
              <a:ext uri="{FF2B5EF4-FFF2-40B4-BE49-F238E27FC236}">
                <a16:creationId xmlns:a16="http://schemas.microsoft.com/office/drawing/2014/main" id="{6DDBCD0C-1417-71B5-2C0B-65722E546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311" y="3926563"/>
            <a:ext cx="6844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58,3</a:t>
            </a:r>
            <a:endParaRPr lang="en-US" dirty="0"/>
          </a:p>
        </p:txBody>
      </p:sp>
      <p:sp>
        <p:nvSpPr>
          <p:cNvPr id="26" name="Rectangle 31">
            <a:extLst>
              <a:ext uri="{FF2B5EF4-FFF2-40B4-BE49-F238E27FC236}">
                <a16:creationId xmlns:a16="http://schemas.microsoft.com/office/drawing/2014/main" id="{39F42824-B656-8D01-E7F4-78F4274B9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48" y="4683801"/>
            <a:ext cx="150387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da-DK" sz="2800" b="1" dirty="0">
                <a:solidFill>
                  <a:srgbClr val="000000"/>
                </a:solidFill>
              </a:rPr>
              <a:t>Gletsjere</a:t>
            </a:r>
            <a:endParaRPr lang="da-DK" dirty="0"/>
          </a:p>
        </p:txBody>
      </p:sp>
      <p:sp>
        <p:nvSpPr>
          <p:cNvPr id="27" name="Rectangle 32">
            <a:extLst>
              <a:ext uri="{FF2B5EF4-FFF2-40B4-BE49-F238E27FC236}">
                <a16:creationId xmlns:a16="http://schemas.microsoft.com/office/drawing/2014/main" id="{70820BD2-7252-B90E-7554-05E664FFC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11" y="4671101"/>
            <a:ext cx="70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0,68</a:t>
            </a:r>
            <a:endParaRPr lang="en-US" dirty="0"/>
          </a:p>
        </p:txBody>
      </p:sp>
      <p:sp>
        <p:nvSpPr>
          <p:cNvPr id="28" name="Rectangle 33">
            <a:extLst>
              <a:ext uri="{FF2B5EF4-FFF2-40B4-BE49-F238E27FC236}">
                <a16:creationId xmlns:a16="http://schemas.microsoft.com/office/drawing/2014/main" id="{EB25C8D1-3C9B-951E-142F-3953979D4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111" y="4671101"/>
            <a:ext cx="70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0,18</a:t>
            </a:r>
            <a:endParaRPr lang="en-US" dirty="0"/>
          </a:p>
        </p:txBody>
      </p:sp>
      <p:sp>
        <p:nvSpPr>
          <p:cNvPr id="29" name="Rectangle 34">
            <a:extLst>
              <a:ext uri="{FF2B5EF4-FFF2-40B4-BE49-F238E27FC236}">
                <a16:creationId xmlns:a16="http://schemas.microsoft.com/office/drawing/2014/main" id="{ACD38D50-CACA-B11B-8D1C-700D32E9F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311" y="4683801"/>
            <a:ext cx="68448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0,41</a:t>
            </a:r>
            <a:endParaRPr lang="en-US" dirty="0"/>
          </a:p>
        </p:txBody>
      </p:sp>
      <p:sp>
        <p:nvSpPr>
          <p:cNvPr id="30" name="Rectangle 35">
            <a:extLst>
              <a:ext uri="{FF2B5EF4-FFF2-40B4-BE49-F238E27FC236}">
                <a16:creationId xmlns:a16="http://schemas.microsoft.com/office/drawing/2014/main" id="{C6BE26A3-E6CA-A7C9-3779-29C9A5FD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948" y="5436276"/>
            <a:ext cx="9189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Havis</a:t>
            </a:r>
            <a:endParaRPr lang="en-US" dirty="0"/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A6F025E3-9602-7FD8-DC1C-9C7C93A7F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911" y="5423576"/>
            <a:ext cx="3968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25</a:t>
            </a:r>
            <a:endParaRPr lang="en-US"/>
          </a:p>
        </p:txBody>
      </p:sp>
      <p:sp>
        <p:nvSpPr>
          <p:cNvPr id="32" name="Rectangle 37">
            <a:extLst>
              <a:ext uri="{FF2B5EF4-FFF2-40B4-BE49-F238E27FC236}">
                <a16:creationId xmlns:a16="http://schemas.microsoft.com/office/drawing/2014/main" id="{1071255E-CDF0-56DF-7C3C-F40404EBA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111" y="5423576"/>
            <a:ext cx="7005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0,05</a:t>
            </a:r>
            <a:endParaRPr lang="en-US" dirty="0"/>
          </a:p>
        </p:txBody>
      </p:sp>
      <p:sp>
        <p:nvSpPr>
          <p:cNvPr id="33" name="Rectangle 38">
            <a:extLst>
              <a:ext uri="{FF2B5EF4-FFF2-40B4-BE49-F238E27FC236}">
                <a16:creationId xmlns:a16="http://schemas.microsoft.com/office/drawing/2014/main" id="{49ED9922-0CAB-DB3A-A2F3-D950FEBB5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310" y="5436276"/>
            <a:ext cx="1984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0</a:t>
            </a:r>
            <a:endParaRPr lang="en-US" dirty="0"/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id="{8BA056B5-0226-0D8B-D2D4-6B4D194898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574" y="2498398"/>
            <a:ext cx="2516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200" dirty="0">
                <a:solidFill>
                  <a:srgbClr val="000000"/>
                </a:solidFill>
              </a:rPr>
              <a:t>  )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14CBA0-8C5A-544F-5D71-3F67281BD657}"/>
              </a:ext>
            </a:extLst>
          </p:cNvPr>
          <p:cNvSpPr txBox="1"/>
          <p:nvPr/>
        </p:nvSpPr>
        <p:spPr>
          <a:xfrm>
            <a:off x="9161685" y="5254068"/>
            <a:ext cx="2486424" cy="923330"/>
          </a:xfrm>
          <a:prstGeom prst="rect">
            <a:avLst/>
          </a:prstGeom>
          <a:solidFill>
            <a:schemeClr val="bg1">
              <a:alpha val="57813"/>
            </a:schemeClr>
          </a:solidFill>
        </p:spPr>
        <p:txBody>
          <a:bodyPr wrap="square" rtlCol="0">
            <a:spAutoFit/>
          </a:bodyPr>
          <a:lstStyle/>
          <a:p>
            <a:r>
              <a:rPr lang="en-DK" dirty="0"/>
              <a:t>Hvor meget tror I at havisen har potentiale til at bidrage med?</a:t>
            </a:r>
          </a:p>
        </p:txBody>
      </p:sp>
    </p:spTree>
    <p:extLst>
      <p:ext uri="{BB962C8B-B14F-4D97-AF65-F5344CB8AC3E}">
        <p14:creationId xmlns:p14="http://schemas.microsoft.com/office/powerpoint/2010/main" val="27851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24" grpId="0"/>
      <p:bldP spid="25" grpId="0"/>
      <p:bldP spid="27" grpId="0"/>
      <p:bldP spid="28" grpId="0"/>
      <p:bldP spid="29" grpId="0"/>
      <p:bldP spid="31" grpId="0"/>
      <p:bldP spid="32" grpId="0"/>
      <p:bldP spid="33" grpId="0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DDB4A-6F7F-C9AE-6E82-ECB176A6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Fremskrivninger af den gennemsnitlige globale havniveaustigning</a:t>
            </a:r>
          </a:p>
        </p:txBody>
      </p:sp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A9CAFEE-8FAF-64F1-69A7-252D5D3FE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166" y="1687155"/>
            <a:ext cx="8127668" cy="5170845"/>
          </a:xfrm>
        </p:spPr>
      </p:pic>
    </p:spTree>
    <p:extLst>
      <p:ext uri="{BB962C8B-B14F-4D97-AF65-F5344CB8AC3E}">
        <p14:creationId xmlns:p14="http://schemas.microsoft.com/office/powerpoint/2010/main" val="352976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A0C47-0A1D-93CA-4D5E-285523721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52804-CB0B-25A8-2753-210C2BF1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3144DD-A1DD-4EF6-A975-A7F3E39EC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4304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EC26-FB73-4FC2-D84E-CBC9EE2D6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Indhold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37B7EA-4162-CADA-B364-D739E4E5BA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2382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5A25-EC8E-92DA-FED6-FF4C6372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Sea level fingerprint – hvorfor stiger vandet ikke lige meget over kloden?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B9D26-47B5-2527-A1DB-801FD35A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Content Placeholder 4" descr="A diagram of different types of land&#10;&#10;AI-generated content may be incorrect.">
            <a:extLst>
              <a:ext uri="{FF2B5EF4-FFF2-40B4-BE49-F238E27FC236}">
                <a16:creationId xmlns:a16="http://schemas.microsoft.com/office/drawing/2014/main" id="{AA72E7D9-1984-1C90-61FA-A9562786E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 t="52407" b="25000"/>
          <a:stretch>
            <a:fillRect/>
          </a:stretch>
        </p:blipFill>
        <p:spPr>
          <a:xfrm>
            <a:off x="0" y="2022744"/>
            <a:ext cx="12191999" cy="48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18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AFBB-6714-1F28-AA86-0515C269C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3E514-C5D1-7D2E-C89A-D420B9F2F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Content Placeholder 4" descr="A diagram of different types of land&#10;&#10;AI-generated content may be incorrect.">
            <a:extLst>
              <a:ext uri="{FF2B5EF4-FFF2-40B4-BE49-F238E27FC236}">
                <a16:creationId xmlns:a16="http://schemas.microsoft.com/office/drawing/2014/main" id="{8ED375C1-5F51-D93F-D859-04E4CB3F2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19" y="0"/>
            <a:ext cx="7813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00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B585E-203F-71D7-FCF0-93D84928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B3C1E-95A8-BD36-F704-7772D02AB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BF1C018-3942-7AEA-AF21-240B52ED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"/>
            <a:ext cx="8458200" cy="461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5A0E8EE-CEEC-FB40-08B8-B3DF9735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727" b="18546"/>
          <a:stretch>
            <a:fillRect/>
          </a:stretch>
        </p:blipFill>
        <p:spPr bwMode="auto">
          <a:xfrm>
            <a:off x="2438400" y="4572000"/>
            <a:ext cx="2514600" cy="210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6DF3CEC-A40D-1890-BF53-BC2192E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b="18298"/>
          <a:stretch>
            <a:fillRect/>
          </a:stretch>
        </p:blipFill>
        <p:spPr bwMode="auto">
          <a:xfrm>
            <a:off x="5486400" y="4572000"/>
            <a:ext cx="4000500" cy="208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E765A8-7C86-223F-AD65-59CA2349D3F3}"/>
              </a:ext>
            </a:extLst>
          </p:cNvPr>
          <p:cNvSpPr/>
          <p:nvPr/>
        </p:nvSpPr>
        <p:spPr>
          <a:xfrm>
            <a:off x="8918804" y="6624480"/>
            <a:ext cx="17491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a-DK" sz="1000" dirty="0">
                <a:solidFill>
                  <a:srgbClr val="000000"/>
                </a:solidFill>
              </a:rPr>
              <a:t>www.globalwarmingart.com</a:t>
            </a:r>
          </a:p>
        </p:txBody>
      </p:sp>
    </p:spTree>
    <p:extLst>
      <p:ext uri="{BB962C8B-B14F-4D97-AF65-F5344CB8AC3E}">
        <p14:creationId xmlns:p14="http://schemas.microsoft.com/office/powerpoint/2010/main" val="2486201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napshot 2007-06-13 14-14-41">
            <a:extLst>
              <a:ext uri="{FF2B5EF4-FFF2-40B4-BE49-F238E27FC236}">
                <a16:creationId xmlns:a16="http://schemas.microsoft.com/office/drawing/2014/main" id="{2673859F-249F-C1DF-13AA-ECD675165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450" y="1"/>
            <a:ext cx="782755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2CDFC1-1F83-2DBD-3083-39AAB900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47897" cy="1694903"/>
          </a:xfrm>
        </p:spPr>
        <p:txBody>
          <a:bodyPr/>
          <a:lstStyle/>
          <a:p>
            <a:r>
              <a:rPr lang="en-DK" dirty="0"/>
              <a:t>Havniveauændringer i Danmark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838E4-41DD-A10E-9995-FA1296BC2285}"/>
              </a:ext>
            </a:extLst>
          </p:cNvPr>
          <p:cNvSpPr txBox="1"/>
          <p:nvPr/>
        </p:nvSpPr>
        <p:spPr>
          <a:xfrm>
            <a:off x="296947" y="5569545"/>
            <a:ext cx="4067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Udforsk</a:t>
            </a:r>
            <a:r>
              <a:rPr lang="en-GB" dirty="0"/>
              <a:t> de </a:t>
            </a:r>
            <a:r>
              <a:rPr lang="en-GB" dirty="0" err="1"/>
              <a:t>forskellige</a:t>
            </a:r>
            <a:r>
              <a:rPr lang="en-GB" dirty="0"/>
              <a:t> </a:t>
            </a:r>
            <a:r>
              <a:rPr lang="en-GB" dirty="0" err="1"/>
              <a:t>mulige</a:t>
            </a:r>
            <a:r>
              <a:rPr lang="en-GB" dirty="0"/>
              <a:t> </a:t>
            </a:r>
            <a:r>
              <a:rPr lang="en-GB" dirty="0" err="1"/>
              <a:t>konsekvenser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havniveaustigninger</a:t>
            </a:r>
            <a:r>
              <a:rPr lang="en-GB" dirty="0"/>
              <a:t>:</a:t>
            </a:r>
          </a:p>
          <a:p>
            <a:r>
              <a:rPr lang="en-GB" dirty="0">
                <a:hlinkClick r:id="rId4"/>
              </a:rPr>
              <a:t>www.coastal.climatecentral.org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437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DC726-C492-EB3F-B198-F5DC8321B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B5D13F-B76E-427A-3C16-71B2D7EA4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DED18A-5FF0-0096-1144-48C028C2F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6" y="1146412"/>
            <a:ext cx="9014348" cy="24020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FEEDBACK-MEKANISMER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C7BD61-4764-0354-BA4E-5388AABF5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0572BE-8690-FFE9-C5DD-A502DD98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2A6154-FCB5-AD5A-537C-4CB39B63B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BD0111-6EF5-A707-57D0-1E0EE923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D2A92-818A-4FBF-97CD-2007064E5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90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D6293F-2258-6675-A4CC-6EAF8EA1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Albedo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740AA6-12D3-D988-65A9-82C5BE57C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7172" name="Picture 4" descr="Albedo and Climate | Center for Science Education">
            <a:extLst>
              <a:ext uri="{FF2B5EF4-FFF2-40B4-BE49-F238E27FC236}">
                <a16:creationId xmlns:a16="http://schemas.microsoft.com/office/drawing/2014/main" id="{8E0AE0AB-178E-EF84-4881-E26D8305C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00" y="1282262"/>
            <a:ext cx="9399102" cy="55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Albedo - I klimaforskernes fodspor">
            <a:extLst>
              <a:ext uri="{FF2B5EF4-FFF2-40B4-BE49-F238E27FC236}">
                <a16:creationId xmlns:a16="http://schemas.microsoft.com/office/drawing/2014/main" id="{6D18F9A5-6217-4780-8F0C-020EC27C7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00" y="1282262"/>
            <a:ext cx="9912424" cy="55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26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C471-D180-DEA8-050E-1D9877B1D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Feedback i klimasystemet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EF70F-D9CA-87A3-D1D1-6A412C8C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30"/>
          <a:stretch>
            <a:fillRect/>
          </a:stretch>
        </p:blipFill>
        <p:spPr>
          <a:xfrm>
            <a:off x="2050501" y="1690688"/>
            <a:ext cx="8090997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2BBAF2-685C-4687-9D11-0309F6E841F3}"/>
              </a:ext>
            </a:extLst>
          </p:cNvPr>
          <p:cNvSpPr txBox="1"/>
          <p:nvPr/>
        </p:nvSpPr>
        <p:spPr>
          <a:xfrm>
            <a:off x="8912772" y="1379218"/>
            <a:ext cx="2396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Mere vand fordamper og bliver til flere skyer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6D93E7-0ADD-7271-E4B8-DF8AB0F381F2}"/>
              </a:ext>
            </a:extLst>
          </p:cNvPr>
          <p:cNvSpPr txBox="1"/>
          <p:nvPr/>
        </p:nvSpPr>
        <p:spPr>
          <a:xfrm>
            <a:off x="9606455" y="4876168"/>
            <a:ext cx="2490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Mere sollys reflekteres af det øgede skydække </a:t>
            </a:r>
            <a:r>
              <a:rPr lang="en-DK" dirty="0">
                <a:sym typeface="Wingdings" pitchFamily="2" charset="2"/>
              </a:rPr>
              <a:t> albedoen øges</a:t>
            </a:r>
            <a:endParaRPr lang="en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B813EF-210A-4D52-9DFD-E69146B27C7A}"/>
              </a:ext>
            </a:extLst>
          </p:cNvPr>
          <p:cNvSpPr txBox="1"/>
          <p:nvPr/>
        </p:nvSpPr>
        <p:spPr>
          <a:xfrm>
            <a:off x="6243145" y="4445875"/>
            <a:ext cx="161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Temperaturen falder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25619-E47E-1C40-43E0-5DEB556469BA}"/>
              </a:ext>
            </a:extLst>
          </p:cNvPr>
          <p:cNvSpPr txBox="1"/>
          <p:nvPr/>
        </p:nvSpPr>
        <p:spPr>
          <a:xfrm>
            <a:off x="908918" y="1632826"/>
            <a:ext cx="180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Havisen smelter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570255-79D3-F984-49D3-C27854C019EE}"/>
              </a:ext>
            </a:extLst>
          </p:cNvPr>
          <p:cNvSpPr txBox="1"/>
          <p:nvPr/>
        </p:nvSpPr>
        <p:spPr>
          <a:xfrm>
            <a:off x="378374" y="5776722"/>
            <a:ext cx="361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Mere sollys bliver absorberet i havet </a:t>
            </a:r>
            <a:r>
              <a:rPr lang="en-DK" dirty="0">
                <a:sym typeface="Wingdings" pitchFamily="2" charset="2"/>
              </a:rPr>
              <a:t> albedoen sænkes</a:t>
            </a:r>
            <a:endParaRPr lang="en-DK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86BFCF-5604-F7FF-94B7-FF04BC848165}"/>
              </a:ext>
            </a:extLst>
          </p:cNvPr>
          <p:cNvSpPr txBox="1"/>
          <p:nvPr/>
        </p:nvSpPr>
        <p:spPr>
          <a:xfrm>
            <a:off x="4498427" y="4445874"/>
            <a:ext cx="161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dirty="0"/>
              <a:t>Temperaturen stiger</a:t>
            </a:r>
          </a:p>
        </p:txBody>
      </p:sp>
    </p:spTree>
    <p:extLst>
      <p:ext uri="{BB962C8B-B14F-4D97-AF65-F5344CB8AC3E}">
        <p14:creationId xmlns:p14="http://schemas.microsoft.com/office/powerpoint/2010/main" val="401592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5A44-BBBA-D2B3-65E1-C91B9121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847A9-D02B-6CD6-29A2-89863DB6D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2" descr="Climate Change: Arctic sea ice summer minimum | NOAA Climate.gov">
            <a:extLst>
              <a:ext uri="{FF2B5EF4-FFF2-40B4-BE49-F238E27FC236}">
                <a16:creationId xmlns:a16="http://schemas.microsoft.com/office/drawing/2014/main" id="{74DFCB07-72B9-2779-F0D9-35D1E2E88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6" y="0"/>
            <a:ext cx="11183007" cy="685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072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F7F8-DB54-CBB5-242B-345E1A10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Nyttige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228A7-30E6-D32A-31C2-4C3DBEACE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https://polarportal.dk/</a:t>
            </a:r>
            <a:endParaRPr lang="en-GB" dirty="0"/>
          </a:p>
          <a:p>
            <a:r>
              <a:rPr lang="en-GB" dirty="0">
                <a:hlinkClick r:id="rId4"/>
              </a:rPr>
              <a:t>https://undervisningomarktis.w.uib.no/category/tema/</a:t>
            </a:r>
            <a:endParaRPr lang="en-GB" dirty="0"/>
          </a:p>
          <a:p>
            <a:r>
              <a:rPr lang="en-GB" dirty="0">
                <a:hlinkClick r:id="rId5"/>
              </a:rPr>
              <a:t>https://earthengine.google.com/timelapse/</a:t>
            </a:r>
            <a:endParaRPr lang="en-GB" dirty="0"/>
          </a:p>
          <a:p>
            <a:r>
              <a:rPr lang="en-GB" dirty="0">
                <a:hlinkClick r:id="rId6"/>
              </a:rPr>
              <a:t>https://coastal.climatecentral.org/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094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48B49-6135-48B6-AC0F-97E5D8D1F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E02DC-86EF-6223-9EA1-7089350B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766" y="1146412"/>
            <a:ext cx="9014348" cy="24020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KRYOSFÆREN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8" y="4374554"/>
            <a:ext cx="12192007" cy="248344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40655" y="4374554"/>
            <a:ext cx="4051344" cy="2483446"/>
          </a:xfrm>
          <a:prstGeom prst="rect">
            <a:avLst/>
          </a:prstGeom>
          <a:gradFill>
            <a:gsLst>
              <a:gs pos="4000">
                <a:schemeClr val="accent1">
                  <a:alpha val="21000"/>
                </a:schemeClr>
              </a:gs>
              <a:gs pos="83000">
                <a:schemeClr val="accent1">
                  <a:lumMod val="50000"/>
                  <a:alpha val="61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56AC18-FB41-4977-8B0C-F5082335A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4379429"/>
            <a:ext cx="12191984" cy="1953928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alpha val="5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" y="4380927"/>
            <a:ext cx="12192000" cy="2019443"/>
          </a:xfrm>
          <a:prstGeom prst="rect">
            <a:avLst/>
          </a:prstGeom>
          <a:gradFill>
            <a:gsLst>
              <a:gs pos="32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4E7F9-7CC8-3B59-65F5-7454874B4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9765" y="4892722"/>
            <a:ext cx="6387155" cy="107817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485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ED8C-C818-F3F5-00A1-493331D5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Hvad er kryosfæren?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64AC4-B73F-48B2-B767-E3EEB85C2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681927EB-3A7C-0BE2-25BD-AE28E4C49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0" y="1483446"/>
            <a:ext cx="10912800" cy="537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90F97-CE16-0FB8-E8CA-678D203DBF2A}"/>
              </a:ext>
            </a:extLst>
          </p:cNvPr>
          <p:cNvSpPr txBox="1"/>
          <p:nvPr/>
        </p:nvSpPr>
        <p:spPr>
          <a:xfrm>
            <a:off x="6192675" y="394402"/>
            <a:ext cx="565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dirty="0"/>
              <a:t>Kryosfæren er en fælles betegnelse for alt frossen vand på jorden!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311392-789C-0B21-A31A-09A380AC08C9}"/>
              </a:ext>
            </a:extLst>
          </p:cNvPr>
          <p:cNvSpPr/>
          <p:nvPr/>
        </p:nvSpPr>
        <p:spPr>
          <a:xfrm>
            <a:off x="1514475" y="1483446"/>
            <a:ext cx="1352550" cy="6667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A4EF0B-4279-180E-7D40-764DC2173368}"/>
              </a:ext>
            </a:extLst>
          </p:cNvPr>
          <p:cNvSpPr/>
          <p:nvPr/>
        </p:nvSpPr>
        <p:spPr>
          <a:xfrm>
            <a:off x="1666875" y="3163454"/>
            <a:ext cx="1352550" cy="6667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B626A0-0C72-5D9A-6B4D-62880C594DC0}"/>
              </a:ext>
            </a:extLst>
          </p:cNvPr>
          <p:cNvSpPr/>
          <p:nvPr/>
        </p:nvSpPr>
        <p:spPr>
          <a:xfrm>
            <a:off x="7029450" y="3163454"/>
            <a:ext cx="1504950" cy="6667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3E009C1-3AF8-8EDD-3396-1F8709EC9627}"/>
              </a:ext>
            </a:extLst>
          </p:cNvPr>
          <p:cNvSpPr/>
          <p:nvPr/>
        </p:nvSpPr>
        <p:spPr>
          <a:xfrm>
            <a:off x="9505950" y="3830204"/>
            <a:ext cx="1352550" cy="1027546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5C66E4A-E6FF-DB8B-9DC1-B5EAF5EE8964}"/>
              </a:ext>
            </a:extLst>
          </p:cNvPr>
          <p:cNvSpPr/>
          <p:nvPr/>
        </p:nvSpPr>
        <p:spPr>
          <a:xfrm>
            <a:off x="2343150" y="2429236"/>
            <a:ext cx="1352550" cy="666750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FACA50-8B5D-85F4-7F57-97B70EFC357D}"/>
              </a:ext>
            </a:extLst>
          </p:cNvPr>
          <p:cNvSpPr/>
          <p:nvPr/>
        </p:nvSpPr>
        <p:spPr>
          <a:xfrm>
            <a:off x="3371849" y="3095986"/>
            <a:ext cx="1504949" cy="666750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9849730-844C-C2FA-66CB-30803C30CE40}"/>
              </a:ext>
            </a:extLst>
          </p:cNvPr>
          <p:cNvSpPr/>
          <p:nvPr/>
        </p:nvSpPr>
        <p:spPr>
          <a:xfrm>
            <a:off x="6038848" y="2830079"/>
            <a:ext cx="1352550" cy="666750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804579-F918-3178-37A9-CCF015E1DCF7}"/>
              </a:ext>
            </a:extLst>
          </p:cNvPr>
          <p:cNvSpPr/>
          <p:nvPr/>
        </p:nvSpPr>
        <p:spPr>
          <a:xfrm>
            <a:off x="3019424" y="4775994"/>
            <a:ext cx="1857373" cy="666750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31A39AC-C079-1418-AE03-B9318EF739F3}"/>
              </a:ext>
            </a:extLst>
          </p:cNvPr>
          <p:cNvSpPr/>
          <p:nvPr/>
        </p:nvSpPr>
        <p:spPr>
          <a:xfrm>
            <a:off x="9544050" y="2762611"/>
            <a:ext cx="1352550" cy="666750"/>
          </a:xfrm>
          <a:prstGeom prst="ellipse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237F164-6EB9-A82B-FEA4-F9939C29B518}"/>
              </a:ext>
            </a:extLst>
          </p:cNvPr>
          <p:cNvSpPr/>
          <p:nvPr/>
        </p:nvSpPr>
        <p:spPr>
          <a:xfrm>
            <a:off x="5075398" y="3174133"/>
            <a:ext cx="1352550" cy="6667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5019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6A3E-31BB-A871-ECFF-82B742E25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9C84E-C72B-526C-43E4-22ED434DB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A7BB2E1-A686-6345-9E76-2054694E1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/>
          <a:stretch>
            <a:fillRect/>
          </a:stretch>
        </p:blipFill>
        <p:spPr bwMode="auto">
          <a:xfrm>
            <a:off x="0" y="0"/>
            <a:ext cx="12192000" cy="57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5723842-DC7D-F6C2-F2DD-ED8A94F0B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2" r="87812" b="32068"/>
          <a:stretch>
            <a:fillRect/>
          </a:stretch>
        </p:blipFill>
        <p:spPr bwMode="auto">
          <a:xfrm>
            <a:off x="241300" y="4562474"/>
            <a:ext cx="1485900" cy="20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20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BF7E-8DA2-6C94-D782-D54F35E8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7966-1E04-D92D-BD32-BBE2474F3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Iskapper (ice caps)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A614C-2212-C4EC-3F4C-8DC56AC01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46379" cy="4351338"/>
          </a:xfrm>
        </p:spPr>
        <p:txBody>
          <a:bodyPr/>
          <a:lstStyle/>
          <a:p>
            <a:r>
              <a:rPr lang="en-DK" dirty="0"/>
              <a:t>Iskapper (ice caps) ligner iskapper (ice sheets), men er mindre.</a:t>
            </a:r>
            <a:br>
              <a:rPr lang="en-DK" dirty="0"/>
            </a:br>
            <a:endParaRPr lang="en-DK" dirty="0"/>
          </a:p>
          <a:p>
            <a:r>
              <a:rPr lang="en-DK" dirty="0"/>
              <a:t>I Island er der f.eks. </a:t>
            </a:r>
            <a:r>
              <a:rPr lang="en-GB" dirty="0"/>
              <a:t>e</a:t>
            </a:r>
            <a:r>
              <a:rPr lang="en-DK" dirty="0"/>
              <a:t>t par iskapper</a:t>
            </a:r>
            <a:br>
              <a:rPr lang="en-DK" dirty="0"/>
            </a:br>
            <a:endParaRPr lang="en-DK" dirty="0"/>
          </a:p>
        </p:txBody>
      </p:sp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AF78E15A-768D-84E2-CEBB-DEDABD772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33" y="0"/>
            <a:ext cx="3432867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38B8488-5039-B2FD-3F7C-14FFA93BDA4C}"/>
              </a:ext>
            </a:extLst>
          </p:cNvPr>
          <p:cNvSpPr/>
          <p:nvPr/>
        </p:nvSpPr>
        <p:spPr>
          <a:xfrm>
            <a:off x="8924924" y="0"/>
            <a:ext cx="589123" cy="2984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4098" name="Picture 2" descr="Melting ice caps may trigger more volcanic eruptions | New Scientist">
            <a:extLst>
              <a:ext uri="{FF2B5EF4-FFF2-40B4-BE49-F238E27FC236}">
                <a16:creationId xmlns:a16="http://schemas.microsoft.com/office/drawing/2014/main" id="{B82159D3-C532-2194-94CA-3889A698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4" y="1690687"/>
            <a:ext cx="3981884" cy="29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atnajökull - IUGS">
            <a:extLst>
              <a:ext uri="{FF2B5EF4-FFF2-40B4-BE49-F238E27FC236}">
                <a16:creationId xmlns:a16="http://schemas.microsoft.com/office/drawing/2014/main" id="{3B7AC1B4-357B-7165-E880-40A333013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887" y="3691062"/>
            <a:ext cx="3429383" cy="3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98355-5F85-5E06-0588-3349C753C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B60B-4DC1-0710-B217-A926D7A8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Gletsjere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D65C-2B26-DC35-CDC9-32A9E533A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K"/>
          </a:p>
        </p:txBody>
      </p:sp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84065013-83DA-6026-968F-DD944C9D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33" y="0"/>
            <a:ext cx="3432867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DC25455-5FE8-821E-5B00-DE235C8F1ABA}"/>
              </a:ext>
            </a:extLst>
          </p:cNvPr>
          <p:cNvSpPr/>
          <p:nvPr/>
        </p:nvSpPr>
        <p:spPr>
          <a:xfrm>
            <a:off x="9001124" y="531812"/>
            <a:ext cx="589123" cy="2984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6" name="Picture 4" descr="Vatnajökull - IUGS">
            <a:extLst>
              <a:ext uri="{FF2B5EF4-FFF2-40B4-BE49-F238E27FC236}">
                <a16:creationId xmlns:a16="http://schemas.microsoft.com/office/drawing/2014/main" id="{275BF118-3369-2D20-817F-D83D5AE27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87" y="1857374"/>
            <a:ext cx="5415029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atnajökull - IUGS">
            <a:extLst>
              <a:ext uri="{FF2B5EF4-FFF2-40B4-BE49-F238E27FC236}">
                <a16:creationId xmlns:a16="http://schemas.microsoft.com/office/drawing/2014/main" id="{F275628F-77EE-A7C5-DC41-6B5376F96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3" t="27278" b="45609"/>
          <a:stretch>
            <a:fillRect/>
          </a:stretch>
        </p:blipFill>
        <p:spPr bwMode="auto">
          <a:xfrm>
            <a:off x="1289887" y="1857374"/>
            <a:ext cx="5483600" cy="500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CB96D0-8FE2-A828-9D16-29C73BD96284}"/>
              </a:ext>
            </a:extLst>
          </p:cNvPr>
          <p:cNvSpPr/>
          <p:nvPr/>
        </p:nvSpPr>
        <p:spPr>
          <a:xfrm>
            <a:off x="10720552" y="3184634"/>
            <a:ext cx="1467964" cy="142940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C0494-7C99-DA5F-BF00-BA4E6ABD6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8028"/>
            <a:ext cx="12188516" cy="575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96293-D48D-5D74-D299-54927A8DD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65DFA-5CEF-DF6F-A362-FE61140F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Havis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4C74A9-08A4-2442-A4D3-6B4E23D97C18}"/>
              </a:ext>
            </a:extLst>
          </p:cNvPr>
          <p:cNvSpPr/>
          <p:nvPr/>
        </p:nvSpPr>
        <p:spPr>
          <a:xfrm>
            <a:off x="10058399" y="463550"/>
            <a:ext cx="589123" cy="2984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FDC24-0001-E4F5-12C8-F43F4D36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58" y="2055812"/>
            <a:ext cx="5478433" cy="4108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6A3D5-1734-2F42-EE95-206BC097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09" y="2055813"/>
            <a:ext cx="5478435" cy="4108826"/>
          </a:xfrm>
          <a:prstGeom prst="rect">
            <a:avLst/>
          </a:prstGeom>
        </p:spPr>
      </p:pic>
      <p:pic>
        <p:nvPicPr>
          <p:cNvPr id="8194" name="Picture 2" descr="Climate Change: Arctic sea ice summer minimum | NOAA Climate.gov">
            <a:extLst>
              <a:ext uri="{FF2B5EF4-FFF2-40B4-BE49-F238E27FC236}">
                <a16:creationId xmlns:a16="http://schemas.microsoft.com/office/drawing/2014/main" id="{2932CB94-F6B9-F9FA-99E4-4FA5BAD11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593" y="1369566"/>
            <a:ext cx="8954814" cy="548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ce on Earth - The Cryosphere - Let's Talk Science">
            <a:extLst>
              <a:ext uri="{FF2B5EF4-FFF2-40B4-BE49-F238E27FC236}">
                <a16:creationId xmlns:a16="http://schemas.microsoft.com/office/drawing/2014/main" id="{CABBA697-599A-AE57-82E8-B39910F4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33" y="0"/>
            <a:ext cx="3432867" cy="169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D92041-8AB1-544A-2993-370A3142A068}"/>
              </a:ext>
            </a:extLst>
          </p:cNvPr>
          <p:cNvSpPr txBox="1"/>
          <p:nvPr/>
        </p:nvSpPr>
        <p:spPr>
          <a:xfrm>
            <a:off x="2641600" y="438834"/>
            <a:ext cx="5946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K" dirty="0"/>
              <a:t>Havis er frossen saltvand!!</a:t>
            </a:r>
          </a:p>
          <a:p>
            <a:r>
              <a:rPr lang="en-DK" dirty="0"/>
              <a:t>Iskapper, gletsjere m.m. er dannet af sammenpresset sne!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416ECB-78D6-3BF3-9BB2-7A8B2127EA3E}"/>
              </a:ext>
            </a:extLst>
          </p:cNvPr>
          <p:cNvSpPr/>
          <p:nvPr/>
        </p:nvSpPr>
        <p:spPr>
          <a:xfrm>
            <a:off x="10058398" y="496887"/>
            <a:ext cx="589123" cy="29845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490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546</Words>
  <Application>Microsoft Macintosh PowerPoint</Application>
  <PresentationFormat>Widescreen</PresentationFormat>
  <Paragraphs>111</Paragraphs>
  <Slides>38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Aptos</vt:lpstr>
      <vt:lpstr>Aptos Display</vt:lpstr>
      <vt:lpstr>Arial</vt:lpstr>
      <vt:lpstr>Wingdings</vt:lpstr>
      <vt:lpstr>Office Theme</vt:lpstr>
      <vt:lpstr>Kryosfæren og havniveauændringer</vt:lpstr>
      <vt:lpstr>Ann-Sofie som folkeskoleelev</vt:lpstr>
      <vt:lpstr>Indhold</vt:lpstr>
      <vt:lpstr>KRYOSFÆREN</vt:lpstr>
      <vt:lpstr>Hvad er kryosfæren?</vt:lpstr>
      <vt:lpstr>PowerPoint Presentation</vt:lpstr>
      <vt:lpstr>Iskapper (ice caps)</vt:lpstr>
      <vt:lpstr>Gletsjere</vt:lpstr>
      <vt:lpstr>Havis</vt:lpstr>
      <vt:lpstr>Iskapper (ice sheets)</vt:lpstr>
      <vt:lpstr>Grønland</vt:lpstr>
      <vt:lpstr>PowerPoint Presentation</vt:lpstr>
      <vt:lpstr>Hvad tror I er hovedårsagen til at iskappen bliver tyndere i Grønland?</vt:lpstr>
      <vt:lpstr>PowerPoint Presentation</vt:lpstr>
      <vt:lpstr>PowerPoint Presentation</vt:lpstr>
      <vt:lpstr>Forskellige mulige scenarier for hvordan indlandsisen i Grønland udvikler sig i de kommende 1000 år</vt:lpstr>
      <vt:lpstr>Antarktis kræver at vi lige tager en snak om ishylder (ice shelves) først</vt:lpstr>
      <vt:lpstr>Ishylder (ice shelves)</vt:lpstr>
      <vt:lpstr>PowerPoint Presentation</vt:lpstr>
      <vt:lpstr>Antarktis</vt:lpstr>
      <vt:lpstr>Antarktis: Atmosfæren er kold!</vt:lpstr>
      <vt:lpstr>Antarktis: Men havet er “relativt” varmt</vt:lpstr>
      <vt:lpstr>Marine Ice Sheet Instability (MISI)</vt:lpstr>
      <vt:lpstr>PowerPoint Presentation</vt:lpstr>
      <vt:lpstr>PowerPoint Presentation</vt:lpstr>
      <vt:lpstr>HAVNIVEAUÆNDRINGER</vt:lpstr>
      <vt:lpstr>Hvis isen smelter...</vt:lpstr>
      <vt:lpstr>Fremskrivninger af den gennemsnitlige globale havniveaustigning</vt:lpstr>
      <vt:lpstr>PowerPoint Presentation</vt:lpstr>
      <vt:lpstr>Sea level fingerprint – hvorfor stiger vandet ikke lige meget over kloden?</vt:lpstr>
      <vt:lpstr>PowerPoint Presentation</vt:lpstr>
      <vt:lpstr>PowerPoint Presentation</vt:lpstr>
      <vt:lpstr>Havniveauændringer i Danmark</vt:lpstr>
      <vt:lpstr>FEEDBACK-MEKANISMER</vt:lpstr>
      <vt:lpstr>Albedo</vt:lpstr>
      <vt:lpstr>Feedback i klimasystemet</vt:lpstr>
      <vt:lpstr>PowerPoint Presentation</vt:lpstr>
      <vt:lpstr>Nyttige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Ann-Sofie Priergaard Zinck</dc:creator>
  <cp:lastModifiedBy>Ann-Sofie Priergaard Zinck</cp:lastModifiedBy>
  <cp:revision>28</cp:revision>
  <dcterms:created xsi:type="dcterms:W3CDTF">2026-01-07T09:46:18Z</dcterms:created>
  <dcterms:modified xsi:type="dcterms:W3CDTF">2026-01-13T12:38:15Z</dcterms:modified>
</cp:coreProperties>
</file>