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437" r:id="rId4"/>
    <p:sldId id="436" r:id="rId5"/>
    <p:sldId id="259" r:id="rId6"/>
    <p:sldId id="34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8963B-ACCD-4D42-A92C-B52AF68ED7A4}" v="3" dt="2021-01-04T10:24:44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rendra Mishra" userId="892d4c490201151d" providerId="LiveId" clId="{07B8963B-ACCD-4D42-A92C-B52AF68ED7A4}"/>
    <pc:docChg chg="modSld">
      <pc:chgData name="Narendra Mishra" userId="892d4c490201151d" providerId="LiveId" clId="{07B8963B-ACCD-4D42-A92C-B52AF68ED7A4}" dt="2021-01-04T10:25:12.947" v="41" actId="113"/>
      <pc:docMkLst>
        <pc:docMk/>
      </pc:docMkLst>
      <pc:sldChg chg="addSp modSp mod">
        <pc:chgData name="Narendra Mishra" userId="892d4c490201151d" providerId="LiveId" clId="{07B8963B-ACCD-4D42-A92C-B52AF68ED7A4}" dt="2021-01-04T10:25:05.994" v="40" actId="113"/>
        <pc:sldMkLst>
          <pc:docMk/>
          <pc:sldMk cId="209032394" sldId="256"/>
        </pc:sldMkLst>
        <pc:spChg chg="add mod">
          <ac:chgData name="Narendra Mishra" userId="892d4c490201151d" providerId="LiveId" clId="{07B8963B-ACCD-4D42-A92C-B52AF68ED7A4}" dt="2021-01-04T10:17:37.936" v="23" actId="207"/>
          <ac:spMkLst>
            <pc:docMk/>
            <pc:sldMk cId="209032394" sldId="256"/>
            <ac:spMk id="2" creationId="{8EC93C31-F81B-42A2-9AFB-4ABD166531BD}"/>
          </ac:spMkLst>
        </pc:spChg>
        <pc:spChg chg="mod">
          <ac:chgData name="Narendra Mishra" userId="892d4c490201151d" providerId="LiveId" clId="{07B8963B-ACCD-4D42-A92C-B52AF68ED7A4}" dt="2021-01-04T10:25:05.994" v="40" actId="113"/>
          <ac:spMkLst>
            <pc:docMk/>
            <pc:sldMk cId="209032394" sldId="256"/>
            <ac:spMk id="6" creationId="{B84CA868-2D5C-45D0-B69A-5C2A50B10222}"/>
          </ac:spMkLst>
        </pc:spChg>
      </pc:sldChg>
      <pc:sldChg chg="addSp modSp mod">
        <pc:chgData name="Narendra Mishra" userId="892d4c490201151d" providerId="LiveId" clId="{07B8963B-ACCD-4D42-A92C-B52AF68ED7A4}" dt="2021-01-04T10:25:12.947" v="41" actId="113"/>
        <pc:sldMkLst>
          <pc:docMk/>
          <pc:sldMk cId="38119653" sldId="257"/>
        </pc:sldMkLst>
        <pc:spChg chg="mod">
          <ac:chgData name="Narendra Mishra" userId="892d4c490201151d" providerId="LiveId" clId="{07B8963B-ACCD-4D42-A92C-B52AF68ED7A4}" dt="2021-01-04T10:25:12.947" v="41" actId="113"/>
          <ac:spMkLst>
            <pc:docMk/>
            <pc:sldMk cId="38119653" sldId="257"/>
            <ac:spMk id="3" creationId="{AEB74B0F-DE6B-447A-B538-81E344BED27F}"/>
          </ac:spMkLst>
        </pc:spChg>
        <pc:spChg chg="add mod">
          <ac:chgData name="Narendra Mishra" userId="892d4c490201151d" providerId="LiveId" clId="{07B8963B-ACCD-4D42-A92C-B52AF68ED7A4}" dt="2021-01-04T10:22:24.995" v="32" actId="1076"/>
          <ac:spMkLst>
            <pc:docMk/>
            <pc:sldMk cId="38119653" sldId="257"/>
            <ac:spMk id="4" creationId="{6189449A-4191-49ED-AAE4-E7033C47E466}"/>
          </ac:spMkLst>
        </pc:spChg>
      </pc:sldChg>
      <pc:sldChg chg="addSp modSp mod">
        <pc:chgData name="Narendra Mishra" userId="892d4c490201151d" providerId="LiveId" clId="{07B8963B-ACCD-4D42-A92C-B52AF68ED7A4}" dt="2021-01-04T10:24:49.175" v="39" actId="20577"/>
        <pc:sldMkLst>
          <pc:docMk/>
          <pc:sldMk cId="4237774897" sldId="258"/>
        </pc:sldMkLst>
        <pc:spChg chg="mod">
          <ac:chgData name="Narendra Mishra" userId="892d4c490201151d" providerId="LiveId" clId="{07B8963B-ACCD-4D42-A92C-B52AF68ED7A4}" dt="2021-01-04T10:22:53.437" v="33" actId="113"/>
          <ac:spMkLst>
            <pc:docMk/>
            <pc:sldMk cId="4237774897" sldId="258"/>
            <ac:spMk id="3" creationId="{47A69FDF-77B1-4779-8E3D-2CD919645168}"/>
          </ac:spMkLst>
        </pc:spChg>
        <pc:spChg chg="add mod">
          <ac:chgData name="Narendra Mishra" userId="892d4c490201151d" providerId="LiveId" clId="{07B8963B-ACCD-4D42-A92C-B52AF68ED7A4}" dt="2021-01-04T10:24:49.175" v="39" actId="20577"/>
          <ac:spMkLst>
            <pc:docMk/>
            <pc:sldMk cId="4237774897" sldId="258"/>
            <ac:spMk id="4" creationId="{68CDF44E-2626-4841-9445-779D5FD39F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0809C-B8C5-4FB6-ABED-4A14E7CFD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5FBE5-5343-4B8B-8B33-521849839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81252-D355-4DB2-ADB2-33DB805A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52FE1-8E9F-4190-B2CB-A864E45A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0ED8D-E092-4A96-8553-AAEDD435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C2B9F-EB2F-4818-9C89-9A4B113D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16854-D8E8-4D0D-9FC4-3588A6709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3FBAD-68A0-4F62-95B1-580B8FCC1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BD56D-3678-4DDE-9D1F-A191C1BC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E813C-D52E-43F3-B5A7-10EAE7F8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1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905E2-EC4C-4EF2-AA15-13F0695D6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B6DFE-9195-485F-BC6D-B5DA885C3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E13EB-89D0-431C-8881-CAB42A37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4AEBD-7F42-4638-9815-FFC1EF90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6A4E5-1665-4629-BDE4-744D1709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13403-A5B5-4669-84A1-CEC793E67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B5057-8F1E-43CF-A60C-B3E4CBB7B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BB03E-349E-4FA9-8376-64012A0B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579B9-EF27-4C19-8239-413B902F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D9C7B-5BAE-4089-BDCF-2D06B742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0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7A101-28D9-4D59-9990-6BBBB782D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6999A-D60A-4AC3-9B60-350F232F2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7BFA-2881-426E-A251-27E27E37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30CCA-F646-4C40-A789-36D467C7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DA1E1-79F7-4398-98D6-EABCC159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43163-D8B8-4244-8A8B-355E661A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D2A9-D556-4B9C-956B-6F8561BD6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60F26-9976-4823-A5F8-D8F9B0783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CF030-0EC5-4199-81F7-C8012415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61874-5A14-4421-9D15-FF580279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30F7A-2D17-40C4-AFBE-5AEBD390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9DF4-7B17-4409-921F-554F61051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5EADD-8DD5-4AA0-BE34-1C9CDEAFB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B0DEF-E60C-4D03-B034-20383632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2B392-8106-4497-B83A-049A0894A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F10C70-ECD9-431A-86C8-F11A723C7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A06C1A-C193-4730-AEA9-63BF059E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FBBC83-6882-4B73-A07E-C8C97483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18AFA-02AF-4ADA-9483-2EC856A9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0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CAA9-8261-4A5A-B011-9CD67586D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ACC4F9-F39D-4F9B-A252-9B2D6ADC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1C334-F5A0-4069-9A45-F102D18AB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0F3DD-AED7-403C-A78A-E3923D24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2561B-6924-4A75-A509-CC0025CC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205B3-2609-4AB7-8EC0-3A7C343AB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2E765-1770-479D-8A98-4A906AB77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5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6E8DB-1FF5-46AA-8B64-EB491507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EC0E-A4AC-497B-8D31-EFF7FB0C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2D283-37BE-46E3-B7CA-0DAC8F65C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D3304-2296-4D9D-B05A-DF4238D61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51568-B127-41E7-A5FC-0F3B8EB8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0D67C-BCEB-4DE2-A6D9-D7512A88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1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978BC-8395-4E07-8DD8-B98291FA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3F198C-15D1-4938-A666-90B6F8AC1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2C81-1E61-4F55-8B86-617D0281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CA67E-D8FA-42C5-8B2B-DE7AFE1BD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053DA-2319-495D-A7A8-401A63CF9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4712D-571A-42E7-BF6C-12D85F38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9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A56177-0F16-4F73-9F8F-A69E6BB6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2CAE7-7116-4668-AE58-09D0C8C5D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94585-97C5-44B9-926B-4CB09575A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01007-E413-4008-B74E-A10C75F0204F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43485-6E44-49C9-B45E-2A6717642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B24E-3B2E-44D8-A3A6-7D1BA0E23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69F7B-C461-48A4-8DD3-E53F4AA34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B0AD-F18B-4A25-A81C-E51F53773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498" y="1747460"/>
            <a:ext cx="8034348" cy="26601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1E0DE29-DF78-4F17-AF56-0F6B6539A460}"/>
              </a:ext>
            </a:extLst>
          </p:cNvPr>
          <p:cNvSpPr txBox="1"/>
          <p:nvPr/>
        </p:nvSpPr>
        <p:spPr>
          <a:xfrm>
            <a:off x="173557" y="434020"/>
            <a:ext cx="3989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Chemical structure of Lys</a:t>
            </a:r>
            <a:r>
              <a:rPr lang="en-US" b="1" u="sng" baseline="30000" dirty="0"/>
              <a:t>B29</a:t>
            </a:r>
            <a:r>
              <a:rPr lang="en-US" b="1" u="sng" dirty="0"/>
              <a:t>-</a:t>
            </a:r>
            <a:r>
              <a:rPr lang="en-US" b="1" i="1" u="sng" dirty="0"/>
              <a:t>Atto-655</a:t>
            </a:r>
            <a:r>
              <a:rPr lang="en-US" b="1" u="sng" dirty="0"/>
              <a:t>-HI</a:t>
            </a:r>
          </a:p>
        </p:txBody>
      </p:sp>
    </p:spTree>
    <p:extLst>
      <p:ext uri="{BB962C8B-B14F-4D97-AF65-F5344CB8AC3E}">
        <p14:creationId xmlns:p14="http://schemas.microsoft.com/office/powerpoint/2010/main" val="118501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5D282F5-21CC-4357-85C4-06164642F8ED}"/>
              </a:ext>
            </a:extLst>
          </p:cNvPr>
          <p:cNvGrpSpPr/>
          <p:nvPr/>
        </p:nvGrpSpPr>
        <p:grpSpPr>
          <a:xfrm>
            <a:off x="388322" y="1298232"/>
            <a:ext cx="11151724" cy="4778244"/>
            <a:chOff x="218389" y="796526"/>
            <a:chExt cx="11151724" cy="477824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7D7F54E-606C-457B-93D5-921B441657DC}"/>
                </a:ext>
              </a:extLst>
            </p:cNvPr>
            <p:cNvGrpSpPr/>
            <p:nvPr/>
          </p:nvGrpSpPr>
          <p:grpSpPr>
            <a:xfrm>
              <a:off x="5077917" y="796526"/>
              <a:ext cx="6292196" cy="4778244"/>
              <a:chOff x="5077917" y="796526"/>
              <a:chExt cx="6292196" cy="4778244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D49A9C-31C0-41DE-A463-7AF974F0C94A}"/>
                  </a:ext>
                </a:extLst>
              </p:cNvPr>
              <p:cNvSpPr txBox="1"/>
              <p:nvPr/>
            </p:nvSpPr>
            <p:spPr>
              <a:xfrm>
                <a:off x="6569547" y="2906690"/>
                <a:ext cx="2426757" cy="58477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160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100 mM Tris Buffer, DMF, pH 10.5,</a:t>
                </a:r>
              </a:p>
            </p:txBody>
          </p:sp>
          <p:sp>
            <p:nvSpPr>
              <p:cNvPr id="5" name="Arrow: Right 6">
                <a:extLst>
                  <a:ext uri="{FF2B5EF4-FFF2-40B4-BE49-F238E27FC236}">
                    <a16:creationId xmlns:a16="http://schemas.microsoft.com/office/drawing/2014/main" id="{0D3A2391-56B6-43B4-AAA9-5FD812EC3118}"/>
                  </a:ext>
                </a:extLst>
              </p:cNvPr>
              <p:cNvSpPr/>
              <p:nvPr/>
            </p:nvSpPr>
            <p:spPr>
              <a:xfrm>
                <a:off x="6569547" y="2583976"/>
                <a:ext cx="2426757" cy="219062"/>
              </a:xfrm>
              <a:custGeom>
                <a:avLst>
                  <a:gd name="f0" fmla="val 20756"/>
                  <a:gd name="f1" fmla="val 5400"/>
                </a:avLst>
                <a:gdLst>
                  <a:gd name="f2" fmla="val 10800000"/>
                  <a:gd name="f3" fmla="val 5400000"/>
                  <a:gd name="f4" fmla="val 180"/>
                  <a:gd name="f5" fmla="val w"/>
                  <a:gd name="f6" fmla="val h"/>
                  <a:gd name="f7" fmla="val 0"/>
                  <a:gd name="f8" fmla="val 21600"/>
                  <a:gd name="f9" fmla="val 10800"/>
                  <a:gd name="f10" fmla="+- 0 0 0"/>
                  <a:gd name="f11" fmla="+- 0 0 180"/>
                  <a:gd name="f12" fmla="*/ f5 1 21600"/>
                  <a:gd name="f13" fmla="*/ f6 1 21600"/>
                  <a:gd name="f14" fmla="+- f8 0 f7"/>
                  <a:gd name="f15" fmla="pin 0 f0 21600"/>
                  <a:gd name="f16" fmla="pin 0 f1 10800"/>
                  <a:gd name="f17" fmla="*/ f10 f2 1"/>
                  <a:gd name="f18" fmla="*/ f11 f2 1"/>
                  <a:gd name="f19" fmla="val f15"/>
                  <a:gd name="f20" fmla="val f16"/>
                  <a:gd name="f21" fmla="*/ f14 1 21600"/>
                  <a:gd name="f22" fmla="*/ f15 f12 1"/>
                  <a:gd name="f23" fmla="*/ f16 f13 1"/>
                  <a:gd name="f24" fmla="*/ f17 1 f4"/>
                  <a:gd name="f25" fmla="*/ f18 1 f4"/>
                  <a:gd name="f26" fmla="+- 21600 0 f20"/>
                  <a:gd name="f27" fmla="+- 21600 0 f19"/>
                  <a:gd name="f28" fmla="*/ 0 f21 1"/>
                  <a:gd name="f29" fmla="*/ 21600 f21 1"/>
                  <a:gd name="f30" fmla="*/ f20 f13 1"/>
                  <a:gd name="f31" fmla="*/ f19 f12 1"/>
                  <a:gd name="f32" fmla="+- f24 0 f3"/>
                  <a:gd name="f33" fmla="+- f25 0 f3"/>
                  <a:gd name="f34" fmla="*/ f27 f20 1"/>
                  <a:gd name="f35" fmla="*/ f28 1 f21"/>
                  <a:gd name="f36" fmla="*/ f29 1 f21"/>
                  <a:gd name="f37" fmla="*/ f26 f13 1"/>
                  <a:gd name="f38" fmla="*/ f34 1 10800"/>
                  <a:gd name="f39" fmla="*/ f35 f12 1"/>
                  <a:gd name="f40" fmla="*/ f35 f13 1"/>
                  <a:gd name="f41" fmla="*/ f36 f13 1"/>
                  <a:gd name="f42" fmla="+- f19 f38 0"/>
                  <a:gd name="f43" fmla="*/ f42 f12 1"/>
                </a:gdLst>
                <a:ahLst>
                  <a:ahXY gdRefX="f0" minX="f7" maxX="f8" gdRefY="f1" minY="f7" maxY="f9">
                    <a:pos x="f22" y="f23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2">
                    <a:pos x="f31" y="f40"/>
                  </a:cxn>
                  <a:cxn ang="f33">
                    <a:pos x="f31" y="f41"/>
                  </a:cxn>
                </a:cxnLst>
                <a:rect l="f39" t="f30" r="f43" b="f37"/>
                <a:pathLst>
                  <a:path w="21600" h="21600">
                    <a:moveTo>
                      <a:pt x="f7" y="f20"/>
                    </a:moveTo>
                    <a:lnTo>
                      <a:pt x="f19" y="f20"/>
                    </a:lnTo>
                    <a:lnTo>
                      <a:pt x="f19" y="f7"/>
                    </a:lnTo>
                    <a:lnTo>
                      <a:pt x="f8" y="f9"/>
                    </a:lnTo>
                    <a:lnTo>
                      <a:pt x="f19" y="f8"/>
                    </a:lnTo>
                    <a:lnTo>
                      <a:pt x="f19" y="f26"/>
                    </a:lnTo>
                    <a:lnTo>
                      <a:pt x="f7" y="f26"/>
                    </a:ln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GB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D3A6B5C7-D792-49C6-92AC-972D6910E3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510584" y="796526"/>
                <a:ext cx="2485720" cy="1648313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E62C5384-D653-4520-8266-2EB5FF95C0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77917" y="3491465"/>
                <a:ext cx="6292196" cy="2083305"/>
              </a:xfrm>
              <a:prstGeom prst="rect">
                <a:avLst/>
              </a:prstGeom>
            </p:spPr>
          </p:pic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8D028BA-1313-4624-8E5C-549597992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8389" y="1283230"/>
              <a:ext cx="6292195" cy="1907698"/>
            </a:xfrm>
            <a:prstGeom prst="rect">
              <a:avLst/>
            </a:prstGeom>
          </p:spPr>
        </p:pic>
      </p:grpSp>
      <p:sp>
        <p:nvSpPr>
          <p:cNvPr id="12" name="TextBox 37">
            <a:extLst>
              <a:ext uri="{FF2B5EF4-FFF2-40B4-BE49-F238E27FC236}">
                <a16:creationId xmlns:a16="http://schemas.microsoft.com/office/drawing/2014/main" id="{3717E253-F3FF-4D66-A57D-211FCA061601}"/>
              </a:ext>
            </a:extLst>
          </p:cNvPr>
          <p:cNvSpPr txBox="1"/>
          <p:nvPr/>
        </p:nvSpPr>
        <p:spPr>
          <a:xfrm>
            <a:off x="388322" y="314147"/>
            <a:ext cx="7718471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2000" b="1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Scheme 1:</a:t>
            </a:r>
            <a:r>
              <a:rPr lang="en-US" sz="20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synthesis of Lys</a:t>
            </a:r>
            <a:r>
              <a:rPr lang="en-US" sz="2000" i="0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B29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Atto-655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-HI</a:t>
            </a:r>
            <a:endParaRPr lang="en-US" sz="2000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09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>
            <a:extLst>
              <a:ext uri="{FF2B5EF4-FFF2-40B4-BE49-F238E27FC236}">
                <a16:creationId xmlns:a16="http://schemas.microsoft.com/office/drawing/2014/main" id="{D7BFF94C-CB99-4991-8D05-5B9BDFF8CC0E}"/>
              </a:ext>
            </a:extLst>
          </p:cNvPr>
          <p:cNvGrpSpPr/>
          <p:nvPr/>
        </p:nvGrpSpPr>
        <p:grpSpPr>
          <a:xfrm>
            <a:off x="1352671" y="1612260"/>
            <a:ext cx="10169792" cy="3198498"/>
            <a:chOff x="1352671" y="1612260"/>
            <a:chExt cx="10169792" cy="3198498"/>
          </a:xfrm>
        </p:grpSpPr>
        <p:pic>
          <p:nvPicPr>
            <p:cNvPr id="3" name="Picture 24">
              <a:extLst>
                <a:ext uri="{FF2B5EF4-FFF2-40B4-BE49-F238E27FC236}">
                  <a16:creationId xmlns:a16="http://schemas.microsoft.com/office/drawing/2014/main" id="{AB6BE01F-FB7F-42C0-89E2-3A05FF4FD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56824" y="1612260"/>
              <a:ext cx="2966158" cy="3198498"/>
            </a:xfrm>
            <a:prstGeom prst="rect">
              <a:avLst/>
            </a:prstGeom>
            <a:noFill/>
            <a:ln cap="flat">
              <a:noFill/>
            </a:ln>
          </p:spPr>
        </p:pic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78AA896A-1380-4726-BA92-4025D4DDC4E3}"/>
                </a:ext>
              </a:extLst>
            </p:cNvPr>
            <p:cNvGrpSpPr/>
            <p:nvPr/>
          </p:nvGrpSpPr>
          <p:grpSpPr>
            <a:xfrm>
              <a:off x="1464064" y="2006669"/>
              <a:ext cx="7921684" cy="1085639"/>
              <a:chOff x="1464064" y="2006669"/>
              <a:chExt cx="7921684" cy="1085639"/>
            </a:xfrm>
          </p:grpSpPr>
          <p:sp>
            <p:nvSpPr>
              <p:cNvPr id="5" name="TextBox 19">
                <a:extLst>
                  <a:ext uri="{FF2B5EF4-FFF2-40B4-BE49-F238E27FC236}">
                    <a16:creationId xmlns:a16="http://schemas.microsoft.com/office/drawing/2014/main" id="{053CC0A4-C53B-49A2-B04D-83AEB06740D6}"/>
                  </a:ext>
                </a:extLst>
              </p:cNvPr>
              <p:cNvSpPr txBox="1"/>
              <p:nvPr/>
            </p:nvSpPr>
            <p:spPr>
              <a:xfrm>
                <a:off x="1464064" y="2569089"/>
                <a:ext cx="7921684" cy="523219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800" b="1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G-I-V-E-Q-C-C-T-S-I-C-S-L-Y-Q-L-E-N-Y</a:t>
                </a:r>
                <a:r>
                  <a:rPr lang="en-GB" sz="2800" b="1" i="0" u="none" strike="noStrike" kern="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-</a:t>
                </a:r>
                <a:r>
                  <a:rPr lang="en-GB" sz="2800" b="1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rPr>
                  <a:t>C-N</a:t>
                </a:r>
              </a:p>
            </p:txBody>
          </p:sp>
          <p:cxnSp>
            <p:nvCxnSpPr>
              <p:cNvPr id="6" name="Straight Connector 20">
                <a:extLst>
                  <a:ext uri="{FF2B5EF4-FFF2-40B4-BE49-F238E27FC236}">
                    <a16:creationId xmlns:a16="http://schemas.microsoft.com/office/drawing/2014/main" id="{713CD84F-E037-43FF-AB69-CDF471FBB565}"/>
                  </a:ext>
                </a:extLst>
              </p:cNvPr>
              <p:cNvCxnSpPr/>
              <p:nvPr/>
            </p:nvCxnSpPr>
            <p:spPr>
              <a:xfrm flipV="1">
                <a:off x="3153308" y="2400729"/>
                <a:ext cx="0" cy="289252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sp>
            <p:nvSpPr>
              <p:cNvPr id="7" name="TextBox 21">
                <a:extLst>
                  <a:ext uri="{FF2B5EF4-FFF2-40B4-BE49-F238E27FC236}">
                    <a16:creationId xmlns:a16="http://schemas.microsoft.com/office/drawing/2014/main" id="{4AEAB6F1-B886-4E53-B638-2E8E1CADFDAC}"/>
                  </a:ext>
                </a:extLst>
              </p:cNvPr>
              <p:cNvSpPr txBox="1"/>
              <p:nvPr/>
            </p:nvSpPr>
            <p:spPr>
              <a:xfrm>
                <a:off x="3017172" y="2006669"/>
                <a:ext cx="302126" cy="46166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400" b="0" i="0" u="none" strike="noStrike" kern="1200" cap="none" spc="0" baseline="0">
                    <a:solidFill>
                      <a:srgbClr val="FF0000"/>
                    </a:solidFill>
                    <a:uFillTx/>
                    <a:latin typeface="Calibri"/>
                  </a:rPr>
                  <a:t>S</a:t>
                </a:r>
              </a:p>
            </p:txBody>
          </p:sp>
          <p:cxnSp>
            <p:nvCxnSpPr>
              <p:cNvPr id="8" name="Straight Connector 22">
                <a:extLst>
                  <a:ext uri="{FF2B5EF4-FFF2-40B4-BE49-F238E27FC236}">
                    <a16:creationId xmlns:a16="http://schemas.microsoft.com/office/drawing/2014/main" id="{E6252C83-973F-4978-93E2-F1F73E364E9C}"/>
                  </a:ext>
                </a:extLst>
              </p:cNvPr>
              <p:cNvCxnSpPr/>
              <p:nvPr/>
            </p:nvCxnSpPr>
            <p:spPr>
              <a:xfrm>
                <a:off x="3271476" y="2233924"/>
                <a:ext cx="1142972" cy="0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  <p:sp>
            <p:nvSpPr>
              <p:cNvPr id="9" name="TextBox 23">
                <a:extLst>
                  <a:ext uri="{FF2B5EF4-FFF2-40B4-BE49-F238E27FC236}">
                    <a16:creationId xmlns:a16="http://schemas.microsoft.com/office/drawing/2014/main" id="{526DCB54-74FC-42B3-B0CA-F7B08EB16A5C}"/>
                  </a:ext>
                </a:extLst>
              </p:cNvPr>
              <p:cNvSpPr txBox="1"/>
              <p:nvPr/>
            </p:nvSpPr>
            <p:spPr>
              <a:xfrm>
                <a:off x="4367494" y="2010290"/>
                <a:ext cx="314727" cy="46166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GB" sz="2400" b="0" i="0" u="none" strike="noStrike" kern="1200" cap="none" spc="0" baseline="0">
                    <a:solidFill>
                      <a:srgbClr val="FF0000"/>
                    </a:solidFill>
                    <a:uFillTx/>
                    <a:latin typeface="Calibri"/>
                  </a:rPr>
                  <a:t>S</a:t>
                </a:r>
              </a:p>
            </p:txBody>
          </p:sp>
          <p:cxnSp>
            <p:nvCxnSpPr>
              <p:cNvPr id="10" name="Straight Connector 24">
                <a:extLst>
                  <a:ext uri="{FF2B5EF4-FFF2-40B4-BE49-F238E27FC236}">
                    <a16:creationId xmlns:a16="http://schemas.microsoft.com/office/drawing/2014/main" id="{8D7CAA03-FC94-4519-9B44-B335F779AA29}"/>
                  </a:ext>
                </a:extLst>
              </p:cNvPr>
              <p:cNvCxnSpPr/>
              <p:nvPr/>
            </p:nvCxnSpPr>
            <p:spPr>
              <a:xfrm flipV="1">
                <a:off x="4521653" y="2396880"/>
                <a:ext cx="0" cy="289252"/>
              </a:xfrm>
              <a:prstGeom prst="straightConnector1">
                <a:avLst/>
              </a:prstGeom>
              <a:noFill/>
              <a:ln w="19046" cap="flat">
                <a:solidFill>
                  <a:srgbClr val="000000"/>
                </a:solidFill>
                <a:prstDash val="solid"/>
                <a:miter/>
              </a:ln>
            </p:spPr>
          </p:cxnSp>
        </p:grpSp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F0550EF4-1BF3-44CE-976F-F7E2809DEA86}"/>
                </a:ext>
              </a:extLst>
            </p:cNvPr>
            <p:cNvSpPr txBox="1"/>
            <p:nvPr/>
          </p:nvSpPr>
          <p:spPr>
            <a:xfrm>
              <a:off x="1352671" y="4164817"/>
              <a:ext cx="9445559" cy="52321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8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F-V-N-Q-H-L-C-G-S-H-L-V-E-A-L-Y-L-V-C-G-E-R-G-F-F-Y-T</a:t>
              </a:r>
              <a:r>
                <a:rPr lang="en-GB" sz="2800" b="1" i="0" u="none" strike="noStrike" kern="0" cap="none" spc="0" baseline="0">
                  <a:solidFill>
                    <a:srgbClr val="000000"/>
                  </a:solidFill>
                  <a:uFillTx/>
                  <a:latin typeface="Calibri"/>
                </a:rPr>
                <a:t>-</a:t>
              </a:r>
              <a:r>
                <a:rPr lang="en-GB" sz="2800" b="1" i="0" u="none" strike="noStrike" kern="0" cap="none" spc="0" baseline="0">
                  <a:solidFill>
                    <a:srgbClr val="0000FF"/>
                  </a:solidFill>
                  <a:uFillTx/>
                  <a:latin typeface="Calibri"/>
                </a:rPr>
                <a:t>E</a:t>
              </a:r>
              <a:r>
                <a:rPr lang="en-GB" sz="28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-</a:t>
              </a:r>
              <a:r>
                <a:rPr lang="en-GB" sz="18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NH</a:t>
              </a:r>
            </a:p>
          </p:txBody>
        </p:sp>
        <p:cxnSp>
          <p:nvCxnSpPr>
            <p:cNvPr id="12" name="Straight Connector 9">
              <a:extLst>
                <a:ext uri="{FF2B5EF4-FFF2-40B4-BE49-F238E27FC236}">
                  <a16:creationId xmlns:a16="http://schemas.microsoft.com/office/drawing/2014/main" id="{3CCACE05-17DC-422C-A557-BF86B62A7828}"/>
                </a:ext>
              </a:extLst>
            </p:cNvPr>
            <p:cNvCxnSpPr/>
            <p:nvPr/>
          </p:nvCxnSpPr>
          <p:spPr>
            <a:xfrm flipV="1">
              <a:off x="3441893" y="3001015"/>
              <a:ext cx="0" cy="210494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3" name="TextBox 10">
              <a:extLst>
                <a:ext uri="{FF2B5EF4-FFF2-40B4-BE49-F238E27FC236}">
                  <a16:creationId xmlns:a16="http://schemas.microsoft.com/office/drawing/2014/main" id="{EF0412A3-A2CA-47B4-BF19-394B7C6211C6}"/>
                </a:ext>
              </a:extLst>
            </p:cNvPr>
            <p:cNvSpPr txBox="1"/>
            <p:nvPr/>
          </p:nvSpPr>
          <p:spPr>
            <a:xfrm>
              <a:off x="3286381" y="3106262"/>
              <a:ext cx="371438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400" b="0" i="0" u="none" strike="noStrike" kern="1200" cap="none" spc="0" baseline="0">
                  <a:solidFill>
                    <a:srgbClr val="FF0000"/>
                  </a:solidFill>
                  <a:uFillTx/>
                  <a:latin typeface="Calibri"/>
                </a:rPr>
                <a:t>S</a:t>
              </a:r>
            </a:p>
          </p:txBody>
        </p:sp>
        <p:cxnSp>
          <p:nvCxnSpPr>
            <p:cNvPr id="14" name="Straight Connector 11">
              <a:extLst>
                <a:ext uri="{FF2B5EF4-FFF2-40B4-BE49-F238E27FC236}">
                  <a16:creationId xmlns:a16="http://schemas.microsoft.com/office/drawing/2014/main" id="{7426C544-8898-4418-8C7C-40C4D3CF4770}"/>
                </a:ext>
              </a:extLst>
            </p:cNvPr>
            <p:cNvCxnSpPr/>
            <p:nvPr/>
          </p:nvCxnSpPr>
          <p:spPr>
            <a:xfrm flipV="1">
              <a:off x="3442085" y="3497534"/>
              <a:ext cx="0" cy="289252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5" name="TextBox 12">
              <a:extLst>
                <a:ext uri="{FF2B5EF4-FFF2-40B4-BE49-F238E27FC236}">
                  <a16:creationId xmlns:a16="http://schemas.microsoft.com/office/drawing/2014/main" id="{92684B7A-B9DE-4013-A078-9F53D38940D8}"/>
                </a:ext>
              </a:extLst>
            </p:cNvPr>
            <p:cNvSpPr txBox="1"/>
            <p:nvPr/>
          </p:nvSpPr>
          <p:spPr>
            <a:xfrm>
              <a:off x="3283144" y="3686888"/>
              <a:ext cx="371438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400" b="0" i="0" u="none" strike="noStrike" kern="1200" cap="none" spc="0" baseline="0">
                  <a:solidFill>
                    <a:srgbClr val="FF0000"/>
                  </a:solidFill>
                  <a:uFillTx/>
                  <a:latin typeface="Calibri"/>
                </a:rPr>
                <a:t>S</a:t>
              </a:r>
            </a:p>
          </p:txBody>
        </p:sp>
        <p:cxnSp>
          <p:nvCxnSpPr>
            <p:cNvPr id="16" name="Straight Connector 13">
              <a:extLst>
                <a:ext uri="{FF2B5EF4-FFF2-40B4-BE49-F238E27FC236}">
                  <a16:creationId xmlns:a16="http://schemas.microsoft.com/office/drawing/2014/main" id="{E9137182-6B8B-420A-B76E-251445B69C7E}"/>
                </a:ext>
              </a:extLst>
            </p:cNvPr>
            <p:cNvCxnSpPr/>
            <p:nvPr/>
          </p:nvCxnSpPr>
          <p:spPr>
            <a:xfrm flipV="1">
              <a:off x="3451613" y="4062560"/>
              <a:ext cx="0" cy="210495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17" name="Straight Connector 14">
              <a:extLst>
                <a:ext uri="{FF2B5EF4-FFF2-40B4-BE49-F238E27FC236}">
                  <a16:creationId xmlns:a16="http://schemas.microsoft.com/office/drawing/2014/main" id="{D1F3B48C-2DBD-4681-B01F-4A8FB3BD3F1C}"/>
                </a:ext>
              </a:extLst>
            </p:cNvPr>
            <p:cNvCxnSpPr/>
            <p:nvPr/>
          </p:nvCxnSpPr>
          <p:spPr>
            <a:xfrm flipV="1">
              <a:off x="7154631" y="2988039"/>
              <a:ext cx="0" cy="210504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4E8EA622-6941-4B4C-A5FA-3D73361EC719}"/>
                </a:ext>
              </a:extLst>
            </p:cNvPr>
            <p:cNvSpPr txBox="1"/>
            <p:nvPr/>
          </p:nvSpPr>
          <p:spPr>
            <a:xfrm>
              <a:off x="6979203" y="3087060"/>
              <a:ext cx="314727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400" b="0" i="0" u="none" strike="noStrike" kern="1200" cap="none" spc="0" baseline="0">
                  <a:solidFill>
                    <a:srgbClr val="FF0000"/>
                  </a:solidFill>
                  <a:uFillTx/>
                  <a:latin typeface="Calibri"/>
                </a:rPr>
                <a:t>S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8D9116D2-178D-430A-99B6-64BC01CD004C}"/>
                </a:ext>
              </a:extLst>
            </p:cNvPr>
            <p:cNvSpPr txBox="1"/>
            <p:nvPr/>
          </p:nvSpPr>
          <p:spPr>
            <a:xfrm>
              <a:off x="6839117" y="3629665"/>
              <a:ext cx="314727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400" b="0" i="0" u="none" strike="noStrike" kern="1200" cap="none" spc="0" baseline="0">
                  <a:solidFill>
                    <a:srgbClr val="FF0000"/>
                  </a:solidFill>
                  <a:uFillTx/>
                  <a:latin typeface="Calibri"/>
                </a:rPr>
                <a:t>S</a:t>
              </a:r>
            </a:p>
          </p:txBody>
        </p:sp>
        <p:cxnSp>
          <p:nvCxnSpPr>
            <p:cNvPr id="20" name="Straight Connector 17">
              <a:extLst>
                <a:ext uri="{FF2B5EF4-FFF2-40B4-BE49-F238E27FC236}">
                  <a16:creationId xmlns:a16="http://schemas.microsoft.com/office/drawing/2014/main" id="{A3BA3D2C-94AB-4416-BD28-8085F864041A}"/>
                </a:ext>
              </a:extLst>
            </p:cNvPr>
            <p:cNvCxnSpPr/>
            <p:nvPr/>
          </p:nvCxnSpPr>
          <p:spPr>
            <a:xfrm flipV="1">
              <a:off x="7030858" y="3465347"/>
              <a:ext cx="134682" cy="270050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21" name="Straight Connector 18">
              <a:extLst>
                <a:ext uri="{FF2B5EF4-FFF2-40B4-BE49-F238E27FC236}">
                  <a16:creationId xmlns:a16="http://schemas.microsoft.com/office/drawing/2014/main" id="{762E350D-3892-4983-9699-D18C35805489}"/>
                </a:ext>
              </a:extLst>
            </p:cNvPr>
            <p:cNvCxnSpPr/>
            <p:nvPr/>
          </p:nvCxnSpPr>
          <p:spPr>
            <a:xfrm flipV="1">
              <a:off x="6997958" y="3998918"/>
              <a:ext cx="0" cy="289252"/>
            </a:xfrm>
            <a:prstGeom prst="straightConnector1">
              <a:avLst/>
            </a:prstGeom>
            <a:noFill/>
            <a:ln w="19046" cap="flat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22" name="TextBox 25">
              <a:extLst>
                <a:ext uri="{FF2B5EF4-FFF2-40B4-BE49-F238E27FC236}">
                  <a16:creationId xmlns:a16="http://schemas.microsoft.com/office/drawing/2014/main" id="{10BA7E9B-9993-4FF3-B077-60A4333C49B9}"/>
                </a:ext>
              </a:extLst>
            </p:cNvPr>
            <p:cNvSpPr txBox="1"/>
            <p:nvPr/>
          </p:nvSpPr>
          <p:spPr>
            <a:xfrm>
              <a:off x="10719035" y="4218904"/>
              <a:ext cx="803428" cy="52321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28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T-</a:t>
              </a:r>
              <a:r>
                <a:rPr lang="en-GB" sz="2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OH</a:t>
              </a:r>
              <a:endPara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88E52C8-9B37-4EB8-AF55-97DA769014F0}"/>
              </a:ext>
            </a:extLst>
          </p:cNvPr>
          <p:cNvSpPr txBox="1"/>
          <p:nvPr/>
        </p:nvSpPr>
        <p:spPr>
          <a:xfrm>
            <a:off x="194319" y="403648"/>
            <a:ext cx="631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Chemical structure of Lys</a:t>
            </a:r>
            <a:r>
              <a:rPr lang="en-US" b="1" u="sng" baseline="30000" dirty="0"/>
              <a:t>B29</a:t>
            </a:r>
            <a:r>
              <a:rPr lang="en-US" b="1" u="sng" dirty="0"/>
              <a:t>-</a:t>
            </a:r>
            <a:r>
              <a:rPr lang="en-US" b="1" i="1" u="sng" dirty="0"/>
              <a:t>Atto-655</a:t>
            </a:r>
            <a:r>
              <a:rPr lang="en-US" b="1" u="sng" dirty="0"/>
              <a:t>-Aspart-Insulin (</a:t>
            </a:r>
            <a:r>
              <a:rPr lang="en-US" b="1" u="sng" dirty="0" err="1"/>
              <a:t>Novorapid</a:t>
            </a:r>
            <a:r>
              <a:rPr lang="en-US" b="1" u="sng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id="{17FE9CAA-FC5B-4A64-9093-527954AB9EFC}"/>
              </a:ext>
            </a:extLst>
          </p:cNvPr>
          <p:cNvGrpSpPr/>
          <p:nvPr/>
        </p:nvGrpSpPr>
        <p:grpSpPr>
          <a:xfrm>
            <a:off x="328523" y="1506958"/>
            <a:ext cx="11534954" cy="3654171"/>
            <a:chOff x="0" y="220324"/>
            <a:chExt cx="11534954" cy="3654171"/>
          </a:xfrm>
        </p:grpSpPr>
        <p:sp>
          <p:nvSpPr>
            <p:cNvPr id="3" name="Arrow: Right 6">
              <a:extLst>
                <a:ext uri="{FF2B5EF4-FFF2-40B4-BE49-F238E27FC236}">
                  <a16:creationId xmlns:a16="http://schemas.microsoft.com/office/drawing/2014/main" id="{B8AAE75F-5BD9-4288-8C72-A751CD3BE915}"/>
                </a:ext>
              </a:extLst>
            </p:cNvPr>
            <p:cNvSpPr/>
            <p:nvPr/>
          </p:nvSpPr>
          <p:spPr>
            <a:xfrm>
              <a:off x="5902278" y="1259847"/>
              <a:ext cx="1678966" cy="176095"/>
            </a:xfrm>
            <a:custGeom>
              <a:avLst>
                <a:gd name="f0" fmla="val 19819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39698634-0861-4E70-A83E-D7E983900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1776" y="2045549"/>
              <a:ext cx="5733178" cy="1828946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B2AE2F18-68CB-41E9-8632-FC2D2FA48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20324"/>
              <a:ext cx="5801776" cy="1759012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A7671EB3-D9B6-48AA-9A78-21DEC7783F23}"/>
                </a:ext>
              </a:extLst>
            </p:cNvPr>
            <p:cNvSpPr txBox="1"/>
            <p:nvPr/>
          </p:nvSpPr>
          <p:spPr>
            <a:xfrm>
              <a:off x="5767477" y="896482"/>
              <a:ext cx="2051776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Atto-655-NHS ester </a:t>
              </a: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A65597B0-88FB-43C5-8B56-5DA4DFED03B4}"/>
                </a:ext>
              </a:extLst>
            </p:cNvPr>
            <p:cNvSpPr txBox="1"/>
            <p:nvPr/>
          </p:nvSpPr>
          <p:spPr>
            <a:xfrm>
              <a:off x="5801776" y="1458440"/>
              <a:ext cx="2485549" cy="3693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non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Tris Buffer, DMF, pH 10.5</a:t>
              </a:r>
            </a:p>
          </p:txBody>
        </p:sp>
      </p:grpSp>
      <p:sp>
        <p:nvSpPr>
          <p:cNvPr id="9" name="TextBox 37">
            <a:extLst>
              <a:ext uri="{FF2B5EF4-FFF2-40B4-BE49-F238E27FC236}">
                <a16:creationId xmlns:a16="http://schemas.microsoft.com/office/drawing/2014/main" id="{7C21C9BC-A35B-4A00-8C1E-0EE213BCCB9C}"/>
              </a:ext>
            </a:extLst>
          </p:cNvPr>
          <p:cNvSpPr txBox="1"/>
          <p:nvPr/>
        </p:nvSpPr>
        <p:spPr>
          <a:xfrm>
            <a:off x="203632" y="409206"/>
            <a:ext cx="7718471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b="1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Scheme 2:</a:t>
            </a:r>
            <a:r>
              <a:rPr lang="en-US" sz="20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synthesis of Lys</a:t>
            </a:r>
            <a:r>
              <a:rPr lang="en-US" sz="2000" i="0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B29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Atto-655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-Aspart Insulin</a:t>
            </a:r>
            <a:endParaRPr lang="en-US" sz="2000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A0783777-AA99-4E49-9AE5-FA67BED12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81" y="2063469"/>
            <a:ext cx="11359437" cy="237078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52FDEFF-38AA-4AFA-BDBC-9628DFD4A5BB}"/>
              </a:ext>
            </a:extLst>
          </p:cNvPr>
          <p:cNvSpPr txBox="1"/>
          <p:nvPr/>
        </p:nvSpPr>
        <p:spPr>
          <a:xfrm>
            <a:off x="505331" y="660597"/>
            <a:ext cx="5875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Chemical structure of Phe</a:t>
            </a:r>
            <a:r>
              <a:rPr lang="en-US" b="1" u="sng" baseline="30000" dirty="0"/>
              <a:t>B1</a:t>
            </a:r>
            <a:r>
              <a:rPr lang="en-US" b="1" u="sng" dirty="0"/>
              <a:t>-</a:t>
            </a:r>
            <a:r>
              <a:rPr lang="en-US" b="1" i="1" u="sng" dirty="0"/>
              <a:t>Biotin-PEG</a:t>
            </a:r>
            <a:r>
              <a:rPr lang="en-US" b="1" i="1" u="sng" baseline="-25000" dirty="0"/>
              <a:t>3</a:t>
            </a:r>
            <a:r>
              <a:rPr lang="en-US" b="1" u="sng" dirty="0"/>
              <a:t>-Lys</a:t>
            </a:r>
            <a:r>
              <a:rPr lang="en-US" b="1" u="sng" baseline="30000" dirty="0"/>
              <a:t>B29</a:t>
            </a:r>
            <a:r>
              <a:rPr lang="en-US" b="1" u="sng" dirty="0"/>
              <a:t>-</a:t>
            </a:r>
            <a:r>
              <a:rPr lang="en-US" b="1" i="1" u="sng" dirty="0"/>
              <a:t>Atto-655</a:t>
            </a:r>
            <a:r>
              <a:rPr lang="en-US" b="1" u="sng" dirty="0"/>
              <a:t>-HI</a:t>
            </a:r>
          </a:p>
        </p:txBody>
      </p:sp>
    </p:spTree>
    <p:extLst>
      <p:ext uri="{BB962C8B-B14F-4D97-AF65-F5344CB8AC3E}">
        <p14:creationId xmlns:p14="http://schemas.microsoft.com/office/powerpoint/2010/main" val="192027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7">
            <a:extLst>
              <a:ext uri="{FF2B5EF4-FFF2-40B4-BE49-F238E27FC236}">
                <a16:creationId xmlns:a16="http://schemas.microsoft.com/office/drawing/2014/main" id="{496A5585-C32F-48FF-93A6-20DAF5E11A44}"/>
              </a:ext>
            </a:extLst>
          </p:cNvPr>
          <p:cNvSpPr txBox="1"/>
          <p:nvPr/>
        </p:nvSpPr>
        <p:spPr>
          <a:xfrm>
            <a:off x="292644" y="247912"/>
            <a:ext cx="7718471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b="1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Scheme 3:</a:t>
            </a:r>
            <a:r>
              <a:rPr lang="en-US" sz="20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synthesis of Phe</a:t>
            </a:r>
            <a:r>
              <a:rPr lang="en-US" sz="2000" i="0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B1</a:t>
            </a:r>
            <a:r>
              <a:rPr lang="en-US" sz="20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Biotin-PEG</a:t>
            </a:r>
            <a:r>
              <a:rPr lang="en-US" sz="2000" i="1" u="sng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-Lys</a:t>
            </a:r>
            <a:r>
              <a:rPr lang="en-US" sz="2000" i="0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B29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Atto-655</a:t>
            </a:r>
            <a:r>
              <a:rPr lang="en-US" sz="2000" i="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-HI</a:t>
            </a:r>
            <a:endParaRPr lang="en-US" sz="2000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ACEEC665-594A-4CA5-B088-576443E2C837}"/>
              </a:ext>
            </a:extLst>
          </p:cNvPr>
          <p:cNvGrpSpPr/>
          <p:nvPr/>
        </p:nvGrpSpPr>
        <p:grpSpPr>
          <a:xfrm>
            <a:off x="292644" y="926276"/>
            <a:ext cx="11764839" cy="5266463"/>
            <a:chOff x="292644" y="926276"/>
            <a:chExt cx="11764839" cy="5266463"/>
          </a:xfrm>
        </p:grpSpPr>
        <p:grpSp>
          <p:nvGrpSpPr>
            <p:cNvPr id="4" name="Group 20">
              <a:extLst>
                <a:ext uri="{FF2B5EF4-FFF2-40B4-BE49-F238E27FC236}">
                  <a16:creationId xmlns:a16="http://schemas.microsoft.com/office/drawing/2014/main" id="{3E371BD3-589D-4B0A-9201-B3C2CFA2DAE3}"/>
                </a:ext>
              </a:extLst>
            </p:cNvPr>
            <p:cNvGrpSpPr/>
            <p:nvPr/>
          </p:nvGrpSpPr>
          <p:grpSpPr>
            <a:xfrm>
              <a:off x="292644" y="926276"/>
              <a:ext cx="11764839" cy="5266463"/>
              <a:chOff x="292644" y="926276"/>
              <a:chExt cx="11764839" cy="5266463"/>
            </a:xfrm>
          </p:grpSpPr>
          <p:grpSp>
            <p:nvGrpSpPr>
              <p:cNvPr id="5" name="Group 24">
                <a:extLst>
                  <a:ext uri="{FF2B5EF4-FFF2-40B4-BE49-F238E27FC236}">
                    <a16:creationId xmlns:a16="http://schemas.microsoft.com/office/drawing/2014/main" id="{4EF33FE1-805D-41D8-B790-8B85E7B151D6}"/>
                  </a:ext>
                </a:extLst>
              </p:cNvPr>
              <p:cNvGrpSpPr/>
              <p:nvPr/>
            </p:nvGrpSpPr>
            <p:grpSpPr>
              <a:xfrm>
                <a:off x="1944526" y="926276"/>
                <a:ext cx="10112957" cy="4013505"/>
                <a:chOff x="1944526" y="926276"/>
                <a:chExt cx="10112957" cy="4013505"/>
              </a:xfrm>
            </p:grpSpPr>
            <p:pic>
              <p:nvPicPr>
                <p:cNvPr id="6" name="Picture 1">
                  <a:extLst>
                    <a:ext uri="{FF2B5EF4-FFF2-40B4-BE49-F238E27FC236}">
                      <a16:creationId xmlns:a16="http://schemas.microsoft.com/office/drawing/2014/main" id="{2F630388-D190-463E-A2E8-82CCACBF4B4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6868958" y="926276"/>
                  <a:ext cx="5188525" cy="1325751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</p:pic>
            <p:sp>
              <p:nvSpPr>
                <p:cNvPr id="7" name="Arrow: Right 6">
                  <a:extLst>
                    <a:ext uri="{FF2B5EF4-FFF2-40B4-BE49-F238E27FC236}">
                      <a16:creationId xmlns:a16="http://schemas.microsoft.com/office/drawing/2014/main" id="{78ECAF1E-0D80-4CA8-8643-A1F5A7954CE1}"/>
                    </a:ext>
                  </a:extLst>
                </p:cNvPr>
                <p:cNvSpPr/>
                <p:nvPr/>
              </p:nvSpPr>
              <p:spPr>
                <a:xfrm>
                  <a:off x="5391997" y="1912339"/>
                  <a:ext cx="1024740" cy="167518"/>
                </a:xfrm>
                <a:custGeom>
                  <a:avLst>
                    <a:gd name="f0" fmla="val 19634"/>
                    <a:gd name="f1" fmla="val 5400"/>
                  </a:avLst>
                  <a:gdLst>
                    <a:gd name="f2" fmla="val 10800000"/>
                    <a:gd name="f3" fmla="val 5400000"/>
                    <a:gd name="f4" fmla="val 180"/>
                    <a:gd name="f5" fmla="val w"/>
                    <a:gd name="f6" fmla="val h"/>
                    <a:gd name="f7" fmla="val 0"/>
                    <a:gd name="f8" fmla="val 21600"/>
                    <a:gd name="f9" fmla="val 10800"/>
                    <a:gd name="f10" fmla="+- 0 0 0"/>
                    <a:gd name="f11" fmla="+- 0 0 180"/>
                    <a:gd name="f12" fmla="*/ f5 1 21600"/>
                    <a:gd name="f13" fmla="*/ f6 1 21600"/>
                    <a:gd name="f14" fmla="+- f8 0 f7"/>
                    <a:gd name="f15" fmla="pin 0 f0 21600"/>
                    <a:gd name="f16" fmla="pin 0 f1 10800"/>
                    <a:gd name="f17" fmla="*/ f10 f2 1"/>
                    <a:gd name="f18" fmla="*/ f11 f2 1"/>
                    <a:gd name="f19" fmla="val f15"/>
                    <a:gd name="f20" fmla="val f16"/>
                    <a:gd name="f21" fmla="*/ f14 1 21600"/>
                    <a:gd name="f22" fmla="*/ f15 f12 1"/>
                    <a:gd name="f23" fmla="*/ f16 f13 1"/>
                    <a:gd name="f24" fmla="*/ f17 1 f4"/>
                    <a:gd name="f25" fmla="*/ f18 1 f4"/>
                    <a:gd name="f26" fmla="+- 21600 0 f20"/>
                    <a:gd name="f27" fmla="+- 21600 0 f19"/>
                    <a:gd name="f28" fmla="*/ 0 f21 1"/>
                    <a:gd name="f29" fmla="*/ 21600 f21 1"/>
                    <a:gd name="f30" fmla="*/ f20 f13 1"/>
                    <a:gd name="f31" fmla="*/ f19 f12 1"/>
                    <a:gd name="f32" fmla="+- f24 0 f3"/>
                    <a:gd name="f33" fmla="+- f25 0 f3"/>
                    <a:gd name="f34" fmla="*/ f27 f20 1"/>
                    <a:gd name="f35" fmla="*/ f28 1 f21"/>
                    <a:gd name="f36" fmla="*/ f29 1 f21"/>
                    <a:gd name="f37" fmla="*/ f26 f13 1"/>
                    <a:gd name="f38" fmla="*/ f34 1 10800"/>
                    <a:gd name="f39" fmla="*/ f35 f12 1"/>
                    <a:gd name="f40" fmla="*/ f35 f13 1"/>
                    <a:gd name="f41" fmla="*/ f36 f13 1"/>
                    <a:gd name="f42" fmla="+- f19 f38 0"/>
                    <a:gd name="f43" fmla="*/ f42 f12 1"/>
                  </a:gdLst>
                  <a:ahLst>
                    <a:ahXY gdRefX="f0" minX="f7" maxX="f8" gdRefY="f1" minY="f7" maxY="f9">
                      <a:pos x="f22" y="f23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32">
                      <a:pos x="f31" y="f40"/>
                    </a:cxn>
                    <a:cxn ang="f33">
                      <a:pos x="f31" y="f41"/>
                    </a:cxn>
                  </a:cxnLst>
                  <a:rect l="f39" t="f30" r="f43" b="f37"/>
                  <a:pathLst>
                    <a:path w="21600" h="21600">
                      <a:moveTo>
                        <a:pt x="f7" y="f20"/>
                      </a:moveTo>
                      <a:lnTo>
                        <a:pt x="f19" y="f20"/>
                      </a:lnTo>
                      <a:lnTo>
                        <a:pt x="f19" y="f7"/>
                      </a:lnTo>
                      <a:lnTo>
                        <a:pt x="f8" y="f9"/>
                      </a:lnTo>
                      <a:lnTo>
                        <a:pt x="f19" y="f8"/>
                      </a:lnTo>
                      <a:lnTo>
                        <a:pt x="f19" y="f26"/>
                      </a:lnTo>
                      <a:lnTo>
                        <a:pt x="f7" y="f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8" name="Arrow: Right 7">
                  <a:extLst>
                    <a:ext uri="{FF2B5EF4-FFF2-40B4-BE49-F238E27FC236}">
                      <a16:creationId xmlns:a16="http://schemas.microsoft.com/office/drawing/2014/main" id="{6D65D551-BB37-4FB3-B9B4-6D76AE4A4788}"/>
                    </a:ext>
                  </a:extLst>
                </p:cNvPr>
                <p:cNvSpPr/>
                <p:nvPr/>
              </p:nvSpPr>
              <p:spPr>
                <a:xfrm rot="5400013">
                  <a:off x="9915365" y="2745664"/>
                  <a:ext cx="809070" cy="186555"/>
                </a:xfrm>
                <a:custGeom>
                  <a:avLst>
                    <a:gd name="f0" fmla="val 19110"/>
                    <a:gd name="f1" fmla="val 5400"/>
                  </a:avLst>
                  <a:gdLst>
                    <a:gd name="f2" fmla="val 10800000"/>
                    <a:gd name="f3" fmla="val 5400000"/>
                    <a:gd name="f4" fmla="val 180"/>
                    <a:gd name="f5" fmla="val w"/>
                    <a:gd name="f6" fmla="val h"/>
                    <a:gd name="f7" fmla="val 0"/>
                    <a:gd name="f8" fmla="val 21600"/>
                    <a:gd name="f9" fmla="val 10800"/>
                    <a:gd name="f10" fmla="+- 0 0 0"/>
                    <a:gd name="f11" fmla="+- 0 0 180"/>
                    <a:gd name="f12" fmla="*/ f5 1 21600"/>
                    <a:gd name="f13" fmla="*/ f6 1 21600"/>
                    <a:gd name="f14" fmla="+- f8 0 f7"/>
                    <a:gd name="f15" fmla="pin 0 f0 21600"/>
                    <a:gd name="f16" fmla="pin 0 f1 10800"/>
                    <a:gd name="f17" fmla="*/ f10 f2 1"/>
                    <a:gd name="f18" fmla="*/ f11 f2 1"/>
                    <a:gd name="f19" fmla="val f15"/>
                    <a:gd name="f20" fmla="val f16"/>
                    <a:gd name="f21" fmla="*/ f14 1 21600"/>
                    <a:gd name="f22" fmla="*/ f15 f12 1"/>
                    <a:gd name="f23" fmla="*/ f16 f13 1"/>
                    <a:gd name="f24" fmla="*/ f17 1 f4"/>
                    <a:gd name="f25" fmla="*/ f18 1 f4"/>
                    <a:gd name="f26" fmla="+- 21600 0 f20"/>
                    <a:gd name="f27" fmla="+- 21600 0 f19"/>
                    <a:gd name="f28" fmla="*/ 0 f21 1"/>
                    <a:gd name="f29" fmla="*/ 21600 f21 1"/>
                    <a:gd name="f30" fmla="*/ f20 f13 1"/>
                    <a:gd name="f31" fmla="*/ f19 f12 1"/>
                    <a:gd name="f32" fmla="+- f24 0 f3"/>
                    <a:gd name="f33" fmla="+- f25 0 f3"/>
                    <a:gd name="f34" fmla="*/ f27 f20 1"/>
                    <a:gd name="f35" fmla="*/ f28 1 f21"/>
                    <a:gd name="f36" fmla="*/ f29 1 f21"/>
                    <a:gd name="f37" fmla="*/ f26 f13 1"/>
                    <a:gd name="f38" fmla="*/ f34 1 10800"/>
                    <a:gd name="f39" fmla="*/ f35 f12 1"/>
                    <a:gd name="f40" fmla="*/ f35 f13 1"/>
                    <a:gd name="f41" fmla="*/ f36 f13 1"/>
                    <a:gd name="f42" fmla="+- f19 f38 0"/>
                    <a:gd name="f43" fmla="*/ f42 f12 1"/>
                  </a:gdLst>
                  <a:ahLst>
                    <a:ahXY gdRefX="f0" minX="f7" maxX="f8" gdRefY="f1" minY="f7" maxY="f9">
                      <a:pos x="f22" y="f23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32">
                      <a:pos x="f31" y="f40"/>
                    </a:cxn>
                    <a:cxn ang="f33">
                      <a:pos x="f31" y="f41"/>
                    </a:cxn>
                  </a:cxnLst>
                  <a:rect l="f39" t="f30" r="f43" b="f37"/>
                  <a:pathLst>
                    <a:path w="21600" h="21600">
                      <a:moveTo>
                        <a:pt x="f7" y="f20"/>
                      </a:moveTo>
                      <a:lnTo>
                        <a:pt x="f19" y="f20"/>
                      </a:lnTo>
                      <a:lnTo>
                        <a:pt x="f19" y="f7"/>
                      </a:lnTo>
                      <a:lnTo>
                        <a:pt x="f8" y="f9"/>
                      </a:lnTo>
                      <a:lnTo>
                        <a:pt x="f19" y="f8"/>
                      </a:lnTo>
                      <a:lnTo>
                        <a:pt x="f19" y="f26"/>
                      </a:lnTo>
                      <a:lnTo>
                        <a:pt x="f7" y="f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9" name="TextBox 12">
                  <a:extLst>
                    <a:ext uri="{FF2B5EF4-FFF2-40B4-BE49-F238E27FC236}">
                      <a16:creationId xmlns:a16="http://schemas.microsoft.com/office/drawing/2014/main" id="{1D70AA5F-B638-42BE-9306-ED6DD402D67B}"/>
                    </a:ext>
                  </a:extLst>
                </p:cNvPr>
                <p:cNvSpPr txBox="1"/>
                <p:nvPr/>
              </p:nvSpPr>
              <p:spPr>
                <a:xfrm>
                  <a:off x="4652695" y="1343317"/>
                  <a:ext cx="2483300" cy="52321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square" lIns="91440" tIns="45720" rIns="91440" bIns="45720" anchor="t" anchorCtr="1" compatLnSpc="1">
                  <a:sp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400" b="1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Tris Buffer pH 10.5, </a:t>
                  </a:r>
                </a:p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400" b="1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Fmoc-OSu</a:t>
                  </a:r>
                </a:p>
              </p:txBody>
            </p:sp>
            <p:sp>
              <p:nvSpPr>
                <p:cNvPr id="10" name="TextBox 14">
                  <a:extLst>
                    <a:ext uri="{FF2B5EF4-FFF2-40B4-BE49-F238E27FC236}">
                      <a16:creationId xmlns:a16="http://schemas.microsoft.com/office/drawing/2014/main" id="{3B65DAF5-2EA3-410F-AC11-9F4DF2C09B26}"/>
                    </a:ext>
                  </a:extLst>
                </p:cNvPr>
                <p:cNvSpPr txBox="1"/>
                <p:nvPr/>
              </p:nvSpPr>
              <p:spPr>
                <a:xfrm>
                  <a:off x="8197102" y="2348727"/>
                  <a:ext cx="2187464" cy="52321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square" lIns="91440" tIns="45720" rIns="91440" bIns="45720" anchor="t" anchorCtr="0" compatLnSpc="1">
                  <a:spAutoFit/>
                </a:bodyPr>
                <a:lstStyle/>
                <a:p>
                  <a:pPr marL="0" marR="0" lvl="0" indent="0" algn="just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400" b="1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Tris Buffer pH 6.5, DMF, </a:t>
                  </a:r>
                  <a:endParaRPr lang="en-GB" sz="1400" b="1" i="0" u="none" strike="noStrike" kern="0" cap="none" spc="0" baseline="0">
                    <a:solidFill>
                      <a:srgbClr val="000000"/>
                    </a:solidFill>
                    <a:uFillTx/>
                    <a:latin typeface="Calibri"/>
                  </a:endParaRPr>
                </a:p>
                <a:p>
                  <a:pPr marL="0" marR="0" lvl="0" indent="0" algn="just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400" b="1" i="1" u="none" strike="noStrike" kern="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Biotin-PEG</a:t>
                  </a:r>
                  <a:r>
                    <a:rPr lang="en-GB" sz="1400" b="1" i="1" u="none" strike="noStrike" kern="0" cap="none" spc="0" baseline="-25000">
                      <a:solidFill>
                        <a:srgbClr val="000000"/>
                      </a:solidFill>
                      <a:uFillTx/>
                      <a:latin typeface="Calibri"/>
                    </a:rPr>
                    <a:t>3</a:t>
                  </a:r>
                  <a:r>
                    <a:rPr lang="en-GB" sz="1400" b="1" i="1" u="none" strike="noStrike" kern="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-NHS ester</a:t>
                  </a:r>
                  <a:endParaRPr lang="en-GB" sz="1400" b="1" i="1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11" name="Arrow: Right 36">
                  <a:extLst>
                    <a:ext uri="{FF2B5EF4-FFF2-40B4-BE49-F238E27FC236}">
                      <a16:creationId xmlns:a16="http://schemas.microsoft.com/office/drawing/2014/main" id="{FDF00BD0-684B-4111-89D7-1D4A168319A2}"/>
                    </a:ext>
                  </a:extLst>
                </p:cNvPr>
                <p:cNvSpPr/>
                <p:nvPr/>
              </p:nvSpPr>
              <p:spPr>
                <a:xfrm rot="10799991">
                  <a:off x="5402056" y="3388290"/>
                  <a:ext cx="1014663" cy="170809"/>
                </a:xfrm>
                <a:custGeom>
                  <a:avLst>
                    <a:gd name="f0" fmla="val 19110"/>
                    <a:gd name="f1" fmla="val 5400"/>
                  </a:avLst>
                  <a:gdLst>
                    <a:gd name="f2" fmla="val 10800000"/>
                    <a:gd name="f3" fmla="val 5400000"/>
                    <a:gd name="f4" fmla="val 180"/>
                    <a:gd name="f5" fmla="val w"/>
                    <a:gd name="f6" fmla="val h"/>
                    <a:gd name="f7" fmla="val 0"/>
                    <a:gd name="f8" fmla="val 21600"/>
                    <a:gd name="f9" fmla="val 10800"/>
                    <a:gd name="f10" fmla="+- 0 0 0"/>
                    <a:gd name="f11" fmla="+- 0 0 180"/>
                    <a:gd name="f12" fmla="*/ f5 1 21600"/>
                    <a:gd name="f13" fmla="*/ f6 1 21600"/>
                    <a:gd name="f14" fmla="+- f8 0 f7"/>
                    <a:gd name="f15" fmla="pin 0 f0 21600"/>
                    <a:gd name="f16" fmla="pin 0 f1 10800"/>
                    <a:gd name="f17" fmla="*/ f10 f2 1"/>
                    <a:gd name="f18" fmla="*/ f11 f2 1"/>
                    <a:gd name="f19" fmla="val f15"/>
                    <a:gd name="f20" fmla="val f16"/>
                    <a:gd name="f21" fmla="*/ f14 1 21600"/>
                    <a:gd name="f22" fmla="*/ f15 f12 1"/>
                    <a:gd name="f23" fmla="*/ f16 f13 1"/>
                    <a:gd name="f24" fmla="*/ f17 1 f4"/>
                    <a:gd name="f25" fmla="*/ f18 1 f4"/>
                    <a:gd name="f26" fmla="+- 21600 0 f20"/>
                    <a:gd name="f27" fmla="+- 21600 0 f19"/>
                    <a:gd name="f28" fmla="*/ 0 f21 1"/>
                    <a:gd name="f29" fmla="*/ 21600 f21 1"/>
                    <a:gd name="f30" fmla="*/ f20 f13 1"/>
                    <a:gd name="f31" fmla="*/ f19 f12 1"/>
                    <a:gd name="f32" fmla="+- f24 0 f3"/>
                    <a:gd name="f33" fmla="+- f25 0 f3"/>
                    <a:gd name="f34" fmla="*/ f27 f20 1"/>
                    <a:gd name="f35" fmla="*/ f28 1 f21"/>
                    <a:gd name="f36" fmla="*/ f29 1 f21"/>
                    <a:gd name="f37" fmla="*/ f26 f13 1"/>
                    <a:gd name="f38" fmla="*/ f34 1 10800"/>
                    <a:gd name="f39" fmla="*/ f35 f12 1"/>
                    <a:gd name="f40" fmla="*/ f35 f13 1"/>
                    <a:gd name="f41" fmla="*/ f36 f13 1"/>
                    <a:gd name="f42" fmla="+- f19 f38 0"/>
                    <a:gd name="f43" fmla="*/ f42 f12 1"/>
                  </a:gdLst>
                  <a:ahLst>
                    <a:ahXY gdRefX="f0" minX="f7" maxX="f8" gdRefY="f1" minY="f7" maxY="f9">
                      <a:pos x="f22" y="f23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32">
                      <a:pos x="f31" y="f40"/>
                    </a:cxn>
                    <a:cxn ang="f33">
                      <a:pos x="f31" y="f41"/>
                    </a:cxn>
                  </a:cxnLst>
                  <a:rect l="f39" t="f30" r="f43" b="f37"/>
                  <a:pathLst>
                    <a:path w="21600" h="21600">
                      <a:moveTo>
                        <a:pt x="f7" y="f20"/>
                      </a:moveTo>
                      <a:lnTo>
                        <a:pt x="f19" y="f20"/>
                      </a:lnTo>
                      <a:lnTo>
                        <a:pt x="f19" y="f7"/>
                      </a:lnTo>
                      <a:lnTo>
                        <a:pt x="f8" y="f9"/>
                      </a:lnTo>
                      <a:lnTo>
                        <a:pt x="f19" y="f8"/>
                      </a:lnTo>
                      <a:lnTo>
                        <a:pt x="f19" y="f26"/>
                      </a:lnTo>
                      <a:lnTo>
                        <a:pt x="f7" y="f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12" name="TextBox 20">
                  <a:extLst>
                    <a:ext uri="{FF2B5EF4-FFF2-40B4-BE49-F238E27FC236}">
                      <a16:creationId xmlns:a16="http://schemas.microsoft.com/office/drawing/2014/main" id="{CB9A1978-F0E4-4F42-B041-8253046E2A6D}"/>
                    </a:ext>
                  </a:extLst>
                </p:cNvPr>
                <p:cNvSpPr txBox="1"/>
                <p:nvPr/>
              </p:nvSpPr>
              <p:spPr>
                <a:xfrm>
                  <a:off x="5369645" y="2747553"/>
                  <a:ext cx="1368609" cy="584777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square" lIns="91440" tIns="45720" rIns="91440" bIns="45720" anchor="t" anchorCtr="1" compatLnSpc="1">
                  <a:sp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600" b="1" i="0" u="none" strike="noStrike" kern="1200" cap="none" spc="0" baseline="0" dirty="0">
                      <a:solidFill>
                        <a:srgbClr val="000000"/>
                      </a:solidFill>
                      <a:uFillTx/>
                      <a:latin typeface="Calibri"/>
                    </a:rPr>
                    <a:t>5% Piperidine in DMF</a:t>
                  </a:r>
                </a:p>
              </p:txBody>
            </p:sp>
            <p:sp>
              <p:nvSpPr>
                <p:cNvPr id="13" name="Arrow: Right 36">
                  <a:extLst>
                    <a:ext uri="{FF2B5EF4-FFF2-40B4-BE49-F238E27FC236}">
                      <a16:creationId xmlns:a16="http://schemas.microsoft.com/office/drawing/2014/main" id="{F1C70C27-A38A-40EE-937C-0176ED2BE8F5}"/>
                    </a:ext>
                  </a:extLst>
                </p:cNvPr>
                <p:cNvSpPr/>
                <p:nvPr/>
              </p:nvSpPr>
              <p:spPr>
                <a:xfrm rot="5400013">
                  <a:off x="3943190" y="4441968"/>
                  <a:ext cx="809070" cy="186555"/>
                </a:xfrm>
                <a:custGeom>
                  <a:avLst>
                    <a:gd name="f0" fmla="val 19110"/>
                    <a:gd name="f1" fmla="val 5400"/>
                  </a:avLst>
                  <a:gdLst>
                    <a:gd name="f2" fmla="val 10800000"/>
                    <a:gd name="f3" fmla="val 5400000"/>
                    <a:gd name="f4" fmla="val 180"/>
                    <a:gd name="f5" fmla="val w"/>
                    <a:gd name="f6" fmla="val h"/>
                    <a:gd name="f7" fmla="val 0"/>
                    <a:gd name="f8" fmla="val 21600"/>
                    <a:gd name="f9" fmla="val 10800"/>
                    <a:gd name="f10" fmla="+- 0 0 0"/>
                    <a:gd name="f11" fmla="+- 0 0 180"/>
                    <a:gd name="f12" fmla="*/ f5 1 21600"/>
                    <a:gd name="f13" fmla="*/ f6 1 21600"/>
                    <a:gd name="f14" fmla="+- f8 0 f7"/>
                    <a:gd name="f15" fmla="pin 0 f0 21600"/>
                    <a:gd name="f16" fmla="pin 0 f1 10800"/>
                    <a:gd name="f17" fmla="*/ f10 f2 1"/>
                    <a:gd name="f18" fmla="*/ f11 f2 1"/>
                    <a:gd name="f19" fmla="val f15"/>
                    <a:gd name="f20" fmla="val f16"/>
                    <a:gd name="f21" fmla="*/ f14 1 21600"/>
                    <a:gd name="f22" fmla="*/ f15 f12 1"/>
                    <a:gd name="f23" fmla="*/ f16 f13 1"/>
                    <a:gd name="f24" fmla="*/ f17 1 f4"/>
                    <a:gd name="f25" fmla="*/ f18 1 f4"/>
                    <a:gd name="f26" fmla="+- 21600 0 f20"/>
                    <a:gd name="f27" fmla="+- 21600 0 f19"/>
                    <a:gd name="f28" fmla="*/ 0 f21 1"/>
                    <a:gd name="f29" fmla="*/ 21600 f21 1"/>
                    <a:gd name="f30" fmla="*/ f20 f13 1"/>
                    <a:gd name="f31" fmla="*/ f19 f12 1"/>
                    <a:gd name="f32" fmla="+- f24 0 f3"/>
                    <a:gd name="f33" fmla="+- f25 0 f3"/>
                    <a:gd name="f34" fmla="*/ f27 f20 1"/>
                    <a:gd name="f35" fmla="*/ f28 1 f21"/>
                    <a:gd name="f36" fmla="*/ f29 1 f21"/>
                    <a:gd name="f37" fmla="*/ f26 f13 1"/>
                    <a:gd name="f38" fmla="*/ f34 1 10800"/>
                    <a:gd name="f39" fmla="*/ f35 f12 1"/>
                    <a:gd name="f40" fmla="*/ f35 f13 1"/>
                    <a:gd name="f41" fmla="*/ f36 f13 1"/>
                    <a:gd name="f42" fmla="+- f19 f38 0"/>
                    <a:gd name="f43" fmla="*/ f42 f12 1"/>
                  </a:gdLst>
                  <a:ahLst>
                    <a:ahXY gdRefX="f0" minX="f7" maxX="f8" gdRefY="f1" minY="f7" maxY="f9">
                      <a:pos x="f22" y="f23"/>
                    </a:ahXY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32">
                      <a:pos x="f31" y="f40"/>
                    </a:cxn>
                    <a:cxn ang="f33">
                      <a:pos x="f31" y="f41"/>
                    </a:cxn>
                  </a:cxnLst>
                  <a:rect l="f39" t="f30" r="f43" b="f37"/>
                  <a:pathLst>
                    <a:path w="21600" h="21600">
                      <a:moveTo>
                        <a:pt x="f7" y="f20"/>
                      </a:moveTo>
                      <a:lnTo>
                        <a:pt x="f19" y="f20"/>
                      </a:lnTo>
                      <a:lnTo>
                        <a:pt x="f19" y="f7"/>
                      </a:lnTo>
                      <a:lnTo>
                        <a:pt x="f8" y="f9"/>
                      </a:lnTo>
                      <a:lnTo>
                        <a:pt x="f19" y="f8"/>
                      </a:lnTo>
                      <a:lnTo>
                        <a:pt x="f19" y="f26"/>
                      </a:lnTo>
                      <a:lnTo>
                        <a:pt x="f7" y="f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cap="flat">
                  <a:noFill/>
                  <a:prstDash val="solid"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GB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14" name="TextBox 14">
                  <a:extLst>
                    <a:ext uri="{FF2B5EF4-FFF2-40B4-BE49-F238E27FC236}">
                      <a16:creationId xmlns:a16="http://schemas.microsoft.com/office/drawing/2014/main" id="{990738B8-C1B5-47CF-80EB-1F8C427E5182}"/>
                    </a:ext>
                  </a:extLst>
                </p:cNvPr>
                <p:cNvSpPr txBox="1"/>
                <p:nvPr/>
              </p:nvSpPr>
              <p:spPr>
                <a:xfrm>
                  <a:off x="1944526" y="4297433"/>
                  <a:ext cx="2309920" cy="523219"/>
                </a:xfrm>
                <a:prstGeom prst="rect">
                  <a:avLst/>
                </a:prstGeom>
                <a:noFill/>
                <a:ln cap="flat">
                  <a:noFill/>
                </a:ln>
              </p:spPr>
              <p:txBody>
                <a:bodyPr vert="horz" wrap="square" lIns="91440" tIns="45720" rIns="91440" bIns="45720" anchor="t" anchorCtr="0" compatLnSpc="1">
                  <a:spAutoFit/>
                </a:bodyPr>
                <a:lstStyle/>
                <a:p>
                  <a:pPr marL="0" marR="0" lvl="0" indent="0" algn="just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en-GB" sz="1400" b="1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Tris Buffer pH </a:t>
                  </a:r>
                  <a:r>
                    <a:rPr lang="en-GB" sz="1400" b="1" i="0" u="none" strike="noStrike" kern="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10</a:t>
                  </a:r>
                  <a:r>
                    <a:rPr lang="en-GB" sz="1400" b="1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.5, DMF, Atto</a:t>
                  </a:r>
                  <a:r>
                    <a:rPr lang="en-GB" sz="1400" b="1" i="0" u="none" strike="noStrike" kern="0" cap="none" spc="0" baseline="0">
                      <a:solidFill>
                        <a:srgbClr val="000000"/>
                      </a:solidFill>
                      <a:uFillTx/>
                      <a:latin typeface="Calibri"/>
                    </a:rPr>
                    <a:t>-655 NHS ester</a:t>
                  </a:r>
                </a:p>
              </p:txBody>
            </p:sp>
          </p:grpSp>
          <p:pic>
            <p:nvPicPr>
              <p:cNvPr id="15" name="Picture 17">
                <a:extLst>
                  <a:ext uri="{FF2B5EF4-FFF2-40B4-BE49-F238E27FC236}">
                    <a16:creationId xmlns:a16="http://schemas.microsoft.com/office/drawing/2014/main" id="{030BE27E-CB46-453C-9880-405CDBB126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644" y="4722311"/>
                <a:ext cx="7045433" cy="1470428"/>
              </a:xfrm>
              <a:prstGeom prst="rect">
                <a:avLst/>
              </a:prstGeom>
              <a:noFill/>
              <a:ln cap="flat">
                <a:noFill/>
              </a:ln>
            </p:spPr>
          </p:pic>
          <p:pic>
            <p:nvPicPr>
              <p:cNvPr id="16" name="Picture 18">
                <a:extLst>
                  <a:ext uri="{FF2B5EF4-FFF2-40B4-BE49-F238E27FC236}">
                    <a16:creationId xmlns:a16="http://schemas.microsoft.com/office/drawing/2014/main" id="{37BB2DDF-2FE8-45B6-8CF5-82D8155DC9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90092" y="2987125"/>
                <a:ext cx="6067391" cy="1350760"/>
              </a:xfrm>
              <a:prstGeom prst="rect">
                <a:avLst/>
              </a:prstGeom>
              <a:noFill/>
              <a:ln cap="flat">
                <a:noFill/>
              </a:ln>
            </p:spPr>
          </p:pic>
          <p:pic>
            <p:nvPicPr>
              <p:cNvPr id="17" name="Picture 19">
                <a:extLst>
                  <a:ext uri="{FF2B5EF4-FFF2-40B4-BE49-F238E27FC236}">
                    <a16:creationId xmlns:a16="http://schemas.microsoft.com/office/drawing/2014/main" id="{BE677CC6-9111-4AE3-BA7C-9E88A4E7DA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574" y="2793726"/>
                <a:ext cx="6013323" cy="1214716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FCA8C95-7988-4F3A-991C-E3D59CD5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60434" y="974403"/>
              <a:ext cx="4268931" cy="1220431"/>
            </a:xfrm>
            <a:prstGeom prst="rect">
              <a:avLst/>
            </a:prstGeom>
            <a:noFill/>
            <a:ln cap="flat"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98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Narendra Mishra</dc:creator>
  <cp:lastModifiedBy>Narendra Mishra</cp:lastModifiedBy>
  <cp:revision>47</cp:revision>
  <dcterms:created xsi:type="dcterms:W3CDTF">2021-01-04T10:09:33Z</dcterms:created>
  <dcterms:modified xsi:type="dcterms:W3CDTF">2022-11-18T00:16:17Z</dcterms:modified>
</cp:coreProperties>
</file>